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408" r:id="rId2"/>
    <p:sldId id="2407" r:id="rId3"/>
    <p:sldId id="2409" r:id="rId4"/>
    <p:sldId id="2410" r:id="rId5"/>
    <p:sldId id="2411" r:id="rId6"/>
    <p:sldId id="321" r:id="rId7"/>
    <p:sldId id="302" r:id="rId8"/>
    <p:sldId id="2377" r:id="rId9"/>
    <p:sldId id="2382" r:id="rId10"/>
    <p:sldId id="2383" r:id="rId11"/>
    <p:sldId id="2384" r:id="rId12"/>
    <p:sldId id="310" r:id="rId13"/>
    <p:sldId id="2401" r:id="rId14"/>
    <p:sldId id="262" r:id="rId15"/>
    <p:sldId id="360" r:id="rId16"/>
    <p:sldId id="324" r:id="rId17"/>
    <p:sldId id="358" r:id="rId18"/>
    <p:sldId id="323" r:id="rId19"/>
    <p:sldId id="335" r:id="rId20"/>
    <p:sldId id="2404" r:id="rId21"/>
    <p:sldId id="2394" r:id="rId22"/>
    <p:sldId id="361" r:id="rId23"/>
    <p:sldId id="336" r:id="rId24"/>
    <p:sldId id="325" r:id="rId25"/>
    <p:sldId id="337" r:id="rId26"/>
    <p:sldId id="331" r:id="rId27"/>
    <p:sldId id="327" r:id="rId28"/>
    <p:sldId id="332" r:id="rId29"/>
    <p:sldId id="362" r:id="rId30"/>
    <p:sldId id="2397" r:id="rId31"/>
    <p:sldId id="2398" r:id="rId32"/>
    <p:sldId id="2399" r:id="rId33"/>
    <p:sldId id="2400" r:id="rId34"/>
    <p:sldId id="2388" r:id="rId35"/>
    <p:sldId id="2387" r:id="rId36"/>
    <p:sldId id="341" r:id="rId37"/>
    <p:sldId id="2403" r:id="rId38"/>
    <p:sldId id="345" r:id="rId39"/>
    <p:sldId id="342" r:id="rId40"/>
    <p:sldId id="343" r:id="rId41"/>
    <p:sldId id="344" r:id="rId42"/>
    <p:sldId id="346" r:id="rId43"/>
    <p:sldId id="367" r:id="rId44"/>
    <p:sldId id="2390" r:id="rId45"/>
    <p:sldId id="2392" r:id="rId46"/>
    <p:sldId id="349" r:id="rId47"/>
    <p:sldId id="2393" r:id="rId48"/>
    <p:sldId id="2391" r:id="rId49"/>
    <p:sldId id="2405" r:id="rId50"/>
    <p:sldId id="2386" r:id="rId51"/>
    <p:sldId id="350" r:id="rId52"/>
    <p:sldId id="359" r:id="rId53"/>
    <p:sldId id="351" r:id="rId54"/>
    <p:sldId id="352" r:id="rId55"/>
    <p:sldId id="2396" r:id="rId56"/>
    <p:sldId id="356" r:id="rId57"/>
    <p:sldId id="2402" r:id="rId58"/>
    <p:sldId id="357" r:id="rId59"/>
    <p:sldId id="2406" r:id="rId60"/>
    <p:sldId id="368" r:id="rId61"/>
    <p:sldId id="2395" r:id="rId62"/>
  </p:sldIdLst>
  <p:sldSz cx="12192000" cy="6858000"/>
  <p:notesSz cx="6858000" cy="9144000"/>
  <p:embeddedFontLst>
    <p:embeddedFont>
      <p:font typeface="Amazon Ember" panose="020B0703020204020204" pitchFamily="34" charset="0"/>
      <p:regular r:id="rId65"/>
      <p:bold r:id="rId66"/>
      <p:italic r:id="rId67"/>
      <p:boldItalic r:id="rId68"/>
    </p:embeddedFont>
    <p:embeddedFont>
      <p:font typeface="Amazon Ember Display" panose="020B0703020204020204" pitchFamily="34" charset="0"/>
      <p:regular r:id="rId69"/>
      <p:bold r:id="rId70"/>
      <p:italic r:id="rId71"/>
      <p:boldItalic r:id="rId72"/>
    </p:embeddedFont>
    <p:embeddedFont>
      <p:font typeface="Amazon Ember Heavy" panose="020B0703020204020204" pitchFamily="34" charset="0"/>
      <p:bold r:id="rId73"/>
      <p:italic r:id="rId74"/>
      <p:boldItalic r:id="rId75"/>
    </p:embeddedFont>
    <p:embeddedFont>
      <p:font typeface="AmazonEmberBold" panose="020F0702030404030204" pitchFamily="34" charset="0"/>
      <p:bold r:id="rId76"/>
      <p:italic r:id="rId77"/>
      <p:boldItalic r:id="rId78"/>
    </p:embeddedFont>
    <p:embeddedFont>
      <p:font typeface="Lucida Console" panose="020B0609040504020204" pitchFamily="49" charset="0"/>
      <p:regular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25896864-DF69-40F5-8CB7-E9E220E900ED}">
          <p14:sldIdLst/>
        </p14:section>
        <p14:section name="Title slide options" id="{8806E88D-7D3F-475C-A6F5-14A5B6CD3EBE}">
          <p14:sldIdLst>
            <p14:sldId id="2408"/>
            <p14:sldId id="2407"/>
            <p14:sldId id="2409"/>
            <p14:sldId id="2410"/>
            <p14:sldId id="2411"/>
            <p14:sldId id="321"/>
            <p14:sldId id="302"/>
            <p14:sldId id="2377"/>
            <p14:sldId id="2382"/>
            <p14:sldId id="2383"/>
            <p14:sldId id="2384"/>
          </p14:sldIdLst>
        </p14:section>
        <p14:section name="Divider slide options" id="{53D029EB-DEEC-436B-98BE-1B30026C68BA}">
          <p14:sldIdLst>
            <p14:sldId id="310"/>
          </p14:sldIdLst>
        </p14:section>
        <p14:section name="Content slides" id="{EC17E99E-D672-4609-B42A-AE99DD1E8900}">
          <p14:sldIdLst>
            <p14:sldId id="2401"/>
            <p14:sldId id="262"/>
            <p14:sldId id="360"/>
            <p14:sldId id="324"/>
            <p14:sldId id="358"/>
            <p14:sldId id="323"/>
            <p14:sldId id="335"/>
            <p14:sldId id="2404"/>
            <p14:sldId id="2394"/>
            <p14:sldId id="361"/>
            <p14:sldId id="336"/>
            <p14:sldId id="325"/>
            <p14:sldId id="337"/>
            <p14:sldId id="331"/>
            <p14:sldId id="327"/>
            <p14:sldId id="332"/>
            <p14:sldId id="362"/>
            <p14:sldId id="2397"/>
            <p14:sldId id="2398"/>
            <p14:sldId id="2399"/>
            <p14:sldId id="2400"/>
            <p14:sldId id="2388"/>
            <p14:sldId id="2387"/>
            <p14:sldId id="341"/>
            <p14:sldId id="2403"/>
            <p14:sldId id="345"/>
            <p14:sldId id="342"/>
            <p14:sldId id="343"/>
            <p14:sldId id="344"/>
            <p14:sldId id="346"/>
            <p14:sldId id="367"/>
            <p14:sldId id="2390"/>
            <p14:sldId id="2392"/>
            <p14:sldId id="349"/>
            <p14:sldId id="2393"/>
            <p14:sldId id="2391"/>
            <p14:sldId id="2405"/>
            <p14:sldId id="2386"/>
            <p14:sldId id="350"/>
            <p14:sldId id="359"/>
            <p14:sldId id="351"/>
            <p14:sldId id="352"/>
            <p14:sldId id="2396"/>
            <p14:sldId id="356"/>
            <p14:sldId id="2402"/>
            <p14:sldId id="357"/>
            <p14:sldId id="2406"/>
            <p14:sldId id="368"/>
            <p14:sldId id="2395"/>
          </p14:sldIdLst>
        </p14:section>
        <p14:section name="Thank you options" id="{7E98B0BD-72E6-4477-9B70-9A023E279BCE}">
          <p14:sldIdLst/>
        </p14:section>
        <p14:section name="Examples" id="{5052AD04-C0D9-4FF6-AA6F-420659794DEE}">
          <p14:sldIdLst/>
        </p14:section>
        <p14:section name="Template directions" id="{9E4ACA30-D387-48B9-B60B-FCAB7867C6F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yden, Shannon" initials="DS" lastIdx="1" clrIdx="0">
    <p:extLst>
      <p:ext uri="{19B8F6BF-5375-455C-9EA6-DF929625EA0E}">
        <p15:presenceInfo xmlns:p15="http://schemas.microsoft.com/office/powerpoint/2012/main" userId="S-1-5-21-1407069837-2091007605-538272213-39364416" providerId="AD"/>
      </p:ext>
    </p:extLst>
  </p:cmAuthor>
  <p:cmAuthor id="2" name="Strom, Hilary" initials="SH" lastIdx="1" clrIdx="1">
    <p:extLst>
      <p:ext uri="{19B8F6BF-5375-455C-9EA6-DF929625EA0E}">
        <p15:presenceInfo xmlns:p15="http://schemas.microsoft.com/office/powerpoint/2012/main" userId="S-1-5-21-1407069837-2091007605-538272213-41304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E3E"/>
    <a:srgbClr val="D6006D"/>
    <a:srgbClr val="6035B2"/>
    <a:srgbClr val="000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51" autoAdjust="0"/>
    <p:restoredTop sz="75252" autoAdjust="0"/>
  </p:normalViewPr>
  <p:slideViewPr>
    <p:cSldViewPr snapToGrid="0">
      <p:cViewPr varScale="1">
        <p:scale>
          <a:sx n="89" d="100"/>
          <a:sy n="89" d="100"/>
        </p:scale>
        <p:origin x="11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268" d="100"/>
          <a:sy n="268" d="100"/>
        </p:scale>
        <p:origin x="83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Z" dirty="0"/>
              <a:t>I’m from Ataccama, from Prague, Czech republic</a:t>
            </a:r>
          </a:p>
          <a:p>
            <a:r>
              <a:rPr lang="en-CZ" dirty="0"/>
              <a:t>Ataccama is czech-canadian company who makes a unified data management platform</a:t>
            </a:r>
          </a:p>
          <a:p>
            <a:endParaRPr lang="en-CZ" dirty="0"/>
          </a:p>
          <a:p>
            <a:r>
              <a:rPr lang="en-GB" dirty="0"/>
              <a:t>W</a:t>
            </a:r>
            <a:r>
              <a:rPr lang="en-CZ" dirty="0"/>
              <a:t>e have been recognized by Gartner and Forrester. We have several hundres of customers all around the world….</a:t>
            </a:r>
          </a:p>
          <a:p>
            <a:endParaRPr lang="en-CZ" dirty="0"/>
          </a:p>
          <a:p>
            <a:r>
              <a:rPr lang="en-GB" dirty="0"/>
              <a:t>A</a:t>
            </a:r>
            <a:r>
              <a:rPr lang="en-CZ" dirty="0"/>
              <a:t>nd recently we received one of the biggest investment in history of czech republic from Bain capital, more than 150M USD</a:t>
            </a:r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5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45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34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66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Z" dirty="0"/>
              <a:t>in previous chapter I talked about the challenge of multi account strategy in AWS </a:t>
            </a:r>
          </a:p>
          <a:p>
            <a:endParaRPr lang="en-CZ" dirty="0"/>
          </a:p>
          <a:p>
            <a:r>
              <a:rPr lang="en-CZ" dirty="0"/>
              <a:t>and now let's talk about solution for that challenge!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77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year ago </a:t>
            </a:r>
            <a:r>
              <a:rPr lang="en-GB" dirty="0" err="1"/>
              <a:t>aws</a:t>
            </a:r>
            <a:r>
              <a:rPr lang="en-GB" dirty="0"/>
              <a:t> released very powerful tool….but I was very sceptical from the beginning….I didn’t like the tool and its complexity</a:t>
            </a:r>
          </a:p>
          <a:p>
            <a:endParaRPr lang="en-GB" dirty="0"/>
          </a:p>
          <a:p>
            <a:r>
              <a:rPr lang="en-GB" dirty="0"/>
              <a:t>I was saying to </a:t>
            </a:r>
            <a:r>
              <a:rPr lang="en-GB" dirty="0" err="1"/>
              <a:t>Iaroslav</a:t>
            </a:r>
            <a:r>
              <a:rPr lang="en-GB" dirty="0"/>
              <a:t>: “Hey </a:t>
            </a:r>
            <a:r>
              <a:rPr lang="en-GB" dirty="0" err="1"/>
              <a:t>Iaroslav</a:t>
            </a:r>
            <a:r>
              <a:rPr lang="en-GB" dirty="0"/>
              <a:t>….I don’t want to built another International Space Station….”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</a:t>
            </a:r>
            <a:r>
              <a:rPr lang="en-CZ" dirty="0"/>
              <a:t>hat’s behind the magic</a:t>
            </a:r>
          </a:p>
          <a:p>
            <a:endParaRPr lang="en-CZ" dirty="0"/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96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69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CZ" dirty="0"/>
              <a:t>uditing – merge requests approval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82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85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26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21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74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Z" dirty="0"/>
              <a:t>now you understand what is AFT...and its main principle...</a:t>
            </a:r>
          </a:p>
          <a:p>
            <a:endParaRPr lang="en-CZ" dirty="0"/>
          </a:p>
          <a:p>
            <a:r>
              <a:rPr lang="en-CZ" dirty="0"/>
              <a:t>in a next few slides I will talk about AFT in Attaccama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31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10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previous two slides I described our approach to AFT from high level...</a:t>
            </a:r>
          </a:p>
          <a:p>
            <a:endParaRPr lang="en-US" dirty="0"/>
          </a:p>
          <a:p>
            <a:r>
              <a:rPr lang="en-US" dirty="0"/>
              <a:t>now let's start with that fun...with a real examples</a:t>
            </a: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43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30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copy settings from pipelines like</a:t>
            </a:r>
          </a:p>
          <a:p>
            <a:r>
              <a:rPr lang="en-GB" dirty="0"/>
              <a:t>ENV variables</a:t>
            </a:r>
          </a:p>
          <a:p>
            <a:r>
              <a:rPr lang="en-GB" dirty="0"/>
              <a:t>assume roles</a:t>
            </a:r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45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04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16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20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88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7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9275" y="7318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SKO 2020 Template DARK 11-18-19 V15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8B91-634F-45AD-B8D4-2686003D92E9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3407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84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00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13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Ember-Bold" panose="020B0603020204020204" pitchFamily="34" charset="0"/>
                <a:ea typeface="+mn-ea"/>
                <a:cs typeface="+mn-cs"/>
              </a:rPr>
              <a:pPr marL="0" marR="0" lvl="0" indent="0" algn="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Ember-Bold" panose="020B06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515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CZ" dirty="0"/>
              <a:t>llright!</a:t>
            </a:r>
          </a:p>
          <a:p>
            <a:endParaRPr lang="en-CZ" dirty="0"/>
          </a:p>
          <a:p>
            <a:r>
              <a:rPr lang="en-CZ" dirty="0"/>
              <a:t>Let’s imagine you join company who has 25 AWS accounts and soon will have 50 of aws account.</a:t>
            </a:r>
          </a:p>
          <a:p>
            <a:endParaRPr lang="en-CZ" dirty="0"/>
          </a:p>
          <a:p>
            <a:r>
              <a:rPr lang="en-CZ" dirty="0"/>
              <a:t>This was my reality one year go….in next half an hour you will see how we were able to manage over hundreds of aws accounts</a:t>
            </a:r>
          </a:p>
          <a:p>
            <a:endParaRPr lang="en-CZ" dirty="0"/>
          </a:p>
          <a:p>
            <a:r>
              <a:rPr lang="en-CZ" dirty="0"/>
              <a:t>you will see a real examples from our configuration</a:t>
            </a:r>
          </a:p>
          <a:p>
            <a:endParaRPr lang="en-CZ" dirty="0"/>
          </a:p>
          <a:p>
            <a:endParaRPr lang="en-CZ" dirty="0"/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57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Z" dirty="0"/>
              <a:t>I’m from Ataccama, from Prague, Czech republic</a:t>
            </a:r>
          </a:p>
          <a:p>
            <a:r>
              <a:rPr lang="en-CZ" dirty="0"/>
              <a:t>Ataccama is czech-canadian company who makes a unified data management platform</a:t>
            </a:r>
          </a:p>
          <a:p>
            <a:endParaRPr lang="en-CZ" dirty="0"/>
          </a:p>
          <a:p>
            <a:r>
              <a:rPr lang="en-GB" dirty="0"/>
              <a:t>W</a:t>
            </a:r>
            <a:r>
              <a:rPr lang="en-CZ" dirty="0"/>
              <a:t>e have been recognized by Gartner and Forrester. We have several hundres of customers all around the world….</a:t>
            </a:r>
          </a:p>
          <a:p>
            <a:endParaRPr lang="en-CZ" dirty="0"/>
          </a:p>
          <a:p>
            <a:r>
              <a:rPr lang="en-GB" dirty="0"/>
              <a:t>A</a:t>
            </a:r>
            <a:r>
              <a:rPr lang="en-CZ" dirty="0"/>
              <a:t>nd recently we received one of the biggest investment in history of czech republic from Bain capital, more than 150M USD</a:t>
            </a:r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CZ" dirty="0"/>
              <a:t>very presentation should start with WHY</a:t>
            </a:r>
          </a:p>
          <a:p>
            <a:endParaRPr lang="en-CZ" dirty="0"/>
          </a:p>
          <a:p>
            <a:r>
              <a:rPr lang="en-GB" dirty="0"/>
              <a:t>Today it's about multi account management...so W</a:t>
            </a:r>
            <a:r>
              <a:rPr lang="en-CZ" dirty="0"/>
              <a:t>hy I am here….why we need to have multiple accounts? ….why we cannot use just one?</a:t>
            </a:r>
          </a:p>
          <a:p>
            <a:endParaRPr lang="en-CZ" dirty="0"/>
          </a:p>
          <a:p>
            <a:r>
              <a:rPr lang="en-CZ" dirty="0"/>
              <a:t>everything started in onprem world</a:t>
            </a:r>
          </a:p>
          <a:p>
            <a:endParaRPr lang="en-CZ" dirty="0"/>
          </a:p>
          <a:p>
            <a:endParaRPr lang="en-CZ" dirty="0"/>
          </a:p>
          <a:p>
            <a:r>
              <a:rPr lang="en-CZ" dirty="0"/>
              <a:t>hey martin, security guys told me...</a:t>
            </a:r>
          </a:p>
          <a:p>
            <a:endParaRPr lang="en-CZ" dirty="0"/>
          </a:p>
          <a:p>
            <a:r>
              <a:rPr lang="en-GB" dirty="0"/>
              <a:t>A</a:t>
            </a:r>
            <a:r>
              <a:rPr lang="en-CZ" dirty="0"/>
              <a:t>fter discussion with AWS they told me to use multiple accounts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59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100 customers we will have 100 accounts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3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so, now you might understand our situation a bit...Let's go to the actual challenge</a:t>
            </a:r>
          </a:p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6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lk-In" preserve="1">
  <p:cSld name="1_Walk-I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A063EB85-84FC-2272-707E-6E0413C3C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0" y="2654"/>
            <a:ext cx="12182140" cy="6858000"/>
          </a:xfrm>
          <a:prstGeom prst="rect">
            <a:avLst/>
          </a:prstGeom>
        </p:spPr>
      </p:pic>
      <p:sp>
        <p:nvSpPr>
          <p:cNvPr id="13" name="Google Shape;13;p122"/>
          <p:cNvSpPr/>
          <p:nvPr/>
        </p:nvSpPr>
        <p:spPr>
          <a:xfrm>
            <a:off x="269876" y="2078303"/>
            <a:ext cx="6274594" cy="269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3B0E1-7404-3C23-CA44-94C2CD681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64" y="1314389"/>
            <a:ext cx="6637918" cy="18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8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73CBB-035E-144E-8241-1E6656880D89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DE46FA6-622A-8E43-88F7-F7F06FFECE9A}" type="datetime1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DD19F2F-2BF4-0240-9543-882EF6747C2E}" type="datetime1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101FDF5-4B64-FC43-946E-5632B56746F2}" type="datetime1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9DE7C-57E7-284B-A33E-6D0E02028338}" type="datetime1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2611-D82F-2A4D-A5DE-40ABD14BD6C4}" type="datetime1">
              <a:rPr lang="en-US" smtClean="0"/>
              <a:t>12/17/22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E792ED2-53CD-0445-A178-89CFABCF3992}" type="datetime1">
              <a:rPr lang="en-US" smtClean="0"/>
              <a:t>12/17/22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F9AE92-BDA6-334C-B776-595ADBCC7083}" type="datetime1">
              <a:rPr lang="en-US" smtClean="0"/>
              <a:t>12/17/22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543A10-8BC2-9248-86DA-BAD08EDEBD3C}" type="datetime1">
              <a:rPr lang="en-US" smtClean="0"/>
              <a:t>12/17/22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B37A7-EC66-974C-80B5-3ECED48AFACC}" type="datetime1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lk-In" preserve="1">
  <p:cSld name="1_Walk-I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A063EB85-84FC-2272-707E-6E0413C3CE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0" y="2654"/>
            <a:ext cx="12182140" cy="6858000"/>
          </a:xfrm>
          <a:prstGeom prst="rect">
            <a:avLst/>
          </a:prstGeom>
        </p:spPr>
      </p:pic>
      <p:sp>
        <p:nvSpPr>
          <p:cNvPr id="13" name="Google Shape;13;p122"/>
          <p:cNvSpPr/>
          <p:nvPr/>
        </p:nvSpPr>
        <p:spPr>
          <a:xfrm>
            <a:off x="269876" y="2078303"/>
            <a:ext cx="6274594" cy="269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25" rIns="179275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52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99CF4DC3-10F5-F609-8804-1BC6C9EB32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1064" y="1314389"/>
            <a:ext cx="6637918" cy="18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94736-AEEA-CA4D-A45D-F1E9AE486A50}" type="datetime1">
              <a:rPr lang="en-US" smtClean="0"/>
              <a:t>12/17/22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BC9A-0A84-704A-B666-B8A1940C4579}" type="datetime1">
              <a:rPr lang="en-US" smtClean="0"/>
              <a:t>12/17/22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0261-0528-3F49-90E4-ED82054FBC74}" type="datetime1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BB5261-66CB-0E42-A541-23C79B1094A5}" type="datetime1">
              <a:rPr lang="en-US" smtClean="0"/>
              <a:t>12/17/22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2B3D859-AEC0-B944-89C8-F47739C34C42}" type="datetime1">
              <a:rPr lang="en-US" smtClean="0"/>
              <a:t>12/17/22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EE6809A-03B0-CD49-935C-2063D4109BAB}" type="datetime1">
              <a:rPr lang="en-US" smtClean="0"/>
              <a:t>12/17/22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D3648-82FD-284A-95D0-A3E9C831AAD9}" type="datetime1">
              <a:rPr lang="en-US" smtClean="0"/>
              <a:t>12/17/22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C3605-0B49-A242-872F-E4822FBEAC15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8381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171A5-9DB9-B746-82C9-C84F63FE6CD9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03A29-887F-F94B-9F6C-3B860810E823}" type="datetime1">
              <a:rPr lang="en-US" smtClean="0"/>
              <a:t>12/17/22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266F3-C1EE-CA46-BF0D-AE29EC149890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118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1E6EE-993B-464E-B476-8FA80F327477}" type="datetime1">
              <a:rPr lang="en-US" smtClean="0"/>
              <a:t>12/17/22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6F419-95CE-824B-8B49-E54037B3A1F1}"/>
              </a:ext>
            </a:extLst>
          </p:cNvPr>
          <p:cNvSpPr txBox="1"/>
          <p:nvPr userDrawn="1"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99838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F62B8-64AD-FC43-BDB1-FE09804815CA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CE19-CEB2-0246-90AC-7E12528603B1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D3142E2-737D-A245-A43E-D66792DD72C8}" type="datetime1">
              <a:rPr lang="en-US" smtClean="0"/>
              <a:t>12/17/22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57BCE-DF1C-9941-A12E-A31A5F71AD93}" type="datetime1">
              <a:rPr lang="en-US" smtClean="0"/>
              <a:t>12/17/22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2B812-D8FC-5975-E93E-8DE94DC0AE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7125-4423-B043-A078-9D7E1DD2586D}" type="datetime1">
              <a:rPr lang="en-US" smtClean="0"/>
              <a:t>12/17/22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8D7861-7FF1-0946-8A82-86A7F99607C6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AAE77B9-760B-8040-A41E-8B5B73F4B26D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BE89-FE1B-4E4D-90F0-7B3CCBA597B3}" type="datetime1">
              <a:rPr lang="en-US" smtClean="0"/>
              <a:t>12/17/22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866B5-5A5C-8240-98AA-260A2F078626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C29CE-3041-7140-9BA9-DCB3249F163A}" type="datetime1">
              <a:rPr lang="en-US" smtClean="0"/>
              <a:t>12/17/22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B08AA2C-B509-4BA9-B3D5-46E288298CEC}"/>
              </a:ext>
            </a:extLst>
          </p:cNvPr>
          <p:cNvSpPr txBox="1">
            <a:spLocks/>
          </p:cNvSpPr>
          <p:nvPr userDrawn="1"/>
        </p:nvSpPr>
        <p:spPr>
          <a:xfrm>
            <a:off x="609600" y="324282"/>
            <a:ext cx="10972800" cy="241300"/>
          </a:xfrm>
          <a:prstGeom prst="rect">
            <a:avLst/>
          </a:prstGeom>
          <a:solidFill>
            <a:schemeClr val="bg2"/>
          </a:solidFill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Amazon Ember" panose="020B0603020204020204" pitchFamily="34" charset="0"/>
              <a:buNone/>
              <a:defRPr sz="1000" b="0" kern="1200" cap="all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mazon Ember" panose="020B0603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aseline="0" dirty="0">
              <a:latin typeface="Amazon Ember Display" panose="020F06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F6604-AFFA-2144-84A8-B114434DA9D8}"/>
              </a:ext>
            </a:extLst>
          </p:cNvPr>
          <p:cNvSpPr txBox="1"/>
          <p:nvPr userDrawn="1"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680" r:id="rId3"/>
    <p:sldLayoutId id="2147483661" r:id="rId4"/>
    <p:sldLayoutId id="2147483654" r:id="rId5"/>
    <p:sldLayoutId id="2147483662" r:id="rId6"/>
    <p:sldLayoutId id="2147483663" r:id="rId7"/>
    <p:sldLayoutId id="2147483655" r:id="rId8"/>
    <p:sldLayoutId id="2147483650" r:id="rId9"/>
    <p:sldLayoutId id="2147483664" r:id="rId10"/>
    <p:sldLayoutId id="2147483666" r:id="rId11"/>
    <p:sldLayoutId id="2147483667" r:id="rId12"/>
    <p:sldLayoutId id="2147483665" r:id="rId13"/>
    <p:sldLayoutId id="2147483668" r:id="rId14"/>
    <p:sldLayoutId id="2147483653" r:id="rId15"/>
    <p:sldLayoutId id="2147483689" r:id="rId16"/>
    <p:sldLayoutId id="2147483691" r:id="rId17"/>
    <p:sldLayoutId id="2147483690" r:id="rId18"/>
    <p:sldLayoutId id="2147483657" r:id="rId19"/>
    <p:sldLayoutId id="2147483692" r:id="rId20"/>
    <p:sldLayoutId id="2147483694" r:id="rId21"/>
    <p:sldLayoutId id="2147483693" r:id="rId22"/>
    <p:sldLayoutId id="2147483652" r:id="rId23"/>
    <p:sldLayoutId id="2147483669" r:id="rId24"/>
    <p:sldLayoutId id="2147483670" r:id="rId25"/>
    <p:sldLayoutId id="2147483673" r:id="rId26"/>
    <p:sldLayoutId id="2147483687" r:id="rId27"/>
    <p:sldLayoutId id="2147483671" r:id="rId28"/>
    <p:sldLayoutId id="2147483672" r:id="rId29"/>
    <p:sldLayoutId id="2147483695" r:id="rId30"/>
    <p:sldLayoutId id="2147483674" r:id="rId31"/>
    <p:sldLayoutId id="2147483675" r:id="rId32"/>
    <p:sldLayoutId id="2147483656" r:id="rId33"/>
    <p:sldLayoutId id="2147483701" r:id="rId34"/>
    <p:sldLayoutId id="2147483707" r:id="rId35"/>
    <p:sldLayoutId id="2147483708" r:id="rId36"/>
    <p:sldLayoutId id="2147483678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movsky/" TargetMode="External"/><Relationship Id="rId2" Type="http://schemas.openxmlformats.org/officeDocument/2006/relationships/hyperlink" Target="https://www.linkedin.com/in/mr-data-psycho/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3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7.sv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egular Prague AWS User Group Meetup">
            <a:extLst>
              <a:ext uri="{FF2B5EF4-FFF2-40B4-BE49-F238E27FC236}">
                <a16:creationId xmlns:a16="http://schemas.microsoft.com/office/drawing/2014/main" id="{A55FF684-3261-BBF3-78C6-0FD6207C4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" b="-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B1691CE6-C2C2-F181-DA76-7104924B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EB4B8DE2-A4E8-46E4-8BBF-D75455EFF32C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2F78-F93E-E449-9796-DF6E360A7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54331"/>
            <a:ext cx="10972800" cy="535531"/>
          </a:xfrm>
        </p:spPr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Customizations</a:t>
            </a:r>
            <a:r>
              <a:rPr lang="en-DE" dirty="0"/>
              <a:t> for AWS Control Tower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C88BE-ED96-284E-AABA-57255A77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C18FF-D44A-AC42-AA63-0E1109CBD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4" y="1049681"/>
            <a:ext cx="973867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1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21CA26-11E9-8D46-B69A-1B697931E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829925-1D42-4345-B264-4DEB6907D220}"/>
              </a:ext>
            </a:extLst>
          </p:cNvPr>
          <p:cNvSpPr txBox="1">
            <a:spLocks/>
          </p:cNvSpPr>
          <p:nvPr/>
        </p:nvSpPr>
        <p:spPr>
          <a:xfrm>
            <a:off x="495300" y="35433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r>
              <a:rPr lang="en-DE" dirty="0"/>
              <a:t>AWS Control Tower </a:t>
            </a:r>
            <a:r>
              <a:rPr lang="en-DE" dirty="0">
                <a:solidFill>
                  <a:schemeClr val="accent1"/>
                </a:solidFill>
              </a:rPr>
              <a:t>Account Factory for Terraform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CDAE1-1684-D64B-B498-AF8BC8655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25008"/>
            <a:ext cx="10568940" cy="49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F9785D-184D-0A81-CDF1-3A6B53C3F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08AEB-3B3E-4E4B-A8B5-733E2968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0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24A13C5-FD28-A6B3-12E5-2D3601850E8E}"/>
              </a:ext>
            </a:extLst>
          </p:cNvPr>
          <p:cNvSpPr/>
          <p:nvPr/>
        </p:nvSpPr>
        <p:spPr>
          <a:xfrm>
            <a:off x="-42237" y="-1"/>
            <a:ext cx="12234237" cy="1942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3F189-17CD-FC06-4FC7-2F4B9C2F86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A7280F-F916-88F8-B8C8-2BC12BA3F5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1C9BA-0346-F5D6-224A-095D7FCC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B5B1D83-A31B-A368-BFD8-DBF3356E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" y="1935428"/>
            <a:ext cx="12192000" cy="4931228"/>
          </a:xfrm>
          <a:prstGeom prst="rect">
            <a:avLst/>
          </a:prstGeom>
        </p:spPr>
      </p:pic>
      <p:sp>
        <p:nvSpPr>
          <p:cNvPr id="11" name="TextovéPole 2">
            <a:extLst>
              <a:ext uri="{FF2B5EF4-FFF2-40B4-BE49-F238E27FC236}">
                <a16:creationId xmlns:a16="http://schemas.microsoft.com/office/drawing/2014/main" id="{9664409F-7815-B0FC-29CF-B261281669C0}"/>
              </a:ext>
            </a:extLst>
          </p:cNvPr>
          <p:cNvSpPr txBox="1"/>
          <p:nvPr/>
        </p:nvSpPr>
        <p:spPr>
          <a:xfrm>
            <a:off x="3699144" y="1447626"/>
            <a:ext cx="0" cy="0"/>
          </a:xfrm>
          <a:prstGeom prst="rect">
            <a:avLst/>
          </a:prstGeom>
          <a:noFill/>
        </p:spPr>
        <p:txBody>
          <a:bodyPr wrap="none" lIns="9000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>
                  <a:lumMod val="65000"/>
                </a:srgbClr>
              </a:buClr>
              <a:buSzTx/>
              <a:buFont typeface="Arial" panose="020B0606030504020204" pitchFamily="34" charset="0"/>
              <a:buNone/>
              <a:tabLst/>
              <a:defRPr/>
            </a:pPr>
            <a:endParaRPr kumimoji="0" lang="cs-CZ" sz="1400" b="0" i="0" u="none" strike="noStrike" kern="0" cap="none" spc="0" normalizeH="0" baseline="0" noProof="0" err="1">
              <a:ln>
                <a:noFill/>
              </a:ln>
              <a:solidFill>
                <a:srgbClr val="202428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17905A6E-AB44-E0CF-4C0B-78848675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644700"/>
            <a:ext cx="10795000" cy="900178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6035B2"/>
                    </a:gs>
                    <a:gs pos="100000">
                      <a:srgbClr val="D6006D"/>
                    </a:gs>
                  </a:gsLst>
                  <a:lin ang="0" scaled="0"/>
                </a:gradFill>
              </a:rPr>
              <a:t>Ataccama ONE </a:t>
            </a:r>
            <a:r>
              <a:rPr lang="en-US" dirty="0">
                <a:solidFill>
                  <a:schemeClr val="bg2"/>
                </a:solidFill>
              </a:rPr>
              <a:t>- Unified Data Management Platform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B0D55B-42E7-3CAB-62A7-1A990B650FA0}"/>
              </a:ext>
            </a:extLst>
          </p:cNvPr>
          <p:cNvSpPr/>
          <p:nvPr/>
        </p:nvSpPr>
        <p:spPr>
          <a:xfrm>
            <a:off x="133727" y="2189579"/>
            <a:ext cx="2758934" cy="797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451A2"/>
                </a:solidFill>
                <a:effectLst/>
                <a:uLnTx/>
                <a:uFillTx/>
                <a:latin typeface="Gilroy ExtraBold" pitchFamily="2" charset="77"/>
                <a:ea typeface="+mn-ea"/>
                <a:cs typeface="+mn-cs"/>
                <a:sym typeface="Gilroy ExtraBold"/>
              </a:rPr>
              <a:t>Gartner &amp; Forrester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451A2"/>
                </a:solidFill>
                <a:effectLst/>
                <a:uLnTx/>
                <a:uFillTx/>
                <a:latin typeface="Gilroy ExtraBold" pitchFamily="2" charset="77"/>
                <a:ea typeface="+mn-ea"/>
                <a:cs typeface="+mn-cs"/>
                <a:sym typeface="Gilroy ExtraBold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451A2"/>
                </a:solidFill>
                <a:effectLst/>
                <a:uLnTx/>
                <a:uFillTx/>
                <a:latin typeface="Gilroy ExtraBold" pitchFamily="2" charset="77"/>
                <a:ea typeface="+mn-ea"/>
                <a:cs typeface="+mn-cs"/>
                <a:sym typeface="Gilroy ExtraBold"/>
              </a:rPr>
              <a:t>Recognition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F2E1B-79BF-9F53-195D-83E0906344FD}"/>
              </a:ext>
            </a:extLst>
          </p:cNvPr>
          <p:cNvSpPr/>
          <p:nvPr/>
        </p:nvSpPr>
        <p:spPr>
          <a:xfrm>
            <a:off x="8816037" y="2333324"/>
            <a:ext cx="3240000" cy="487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451A2"/>
                </a:solidFill>
                <a:effectLst/>
                <a:uLnTx/>
                <a:uFillTx/>
                <a:latin typeface="Gilroy ExtraBold" pitchFamily="2" charset="77"/>
                <a:ea typeface="+mn-ea"/>
                <a:cs typeface="+mn-cs"/>
                <a:sym typeface="Gilroy ExtraBold"/>
              </a:rPr>
              <a:t>450+ Global Customers</a:t>
            </a:r>
          </a:p>
        </p:txBody>
      </p:sp>
    </p:spTree>
    <p:extLst>
      <p:ext uri="{BB962C8B-B14F-4D97-AF65-F5344CB8AC3E}">
        <p14:creationId xmlns:p14="http://schemas.microsoft.com/office/powerpoint/2010/main" val="36950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35C6-DB38-40D7-8FC6-5ED52AA2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76A802-796A-4FF5-916C-83C85F3A6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64268"/>
            <a:ext cx="6215270" cy="36933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Engineering</a:t>
            </a:r>
            <a:r>
              <a:rPr lang="en-US" dirty="0"/>
              <a:t>: </a:t>
            </a:r>
            <a:r>
              <a:rPr lang="en-US" dirty="0" err="1"/>
              <a:t>Ataccama</a:t>
            </a:r>
            <a:r>
              <a:rPr lang="en-US" dirty="0"/>
              <a:t> product is single tenant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C4D151-2646-4730-9366-558CC73DC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672" y="3817830"/>
            <a:ext cx="5248656" cy="369332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AWS</a:t>
            </a:r>
            <a:r>
              <a:rPr lang="en-US" dirty="0"/>
              <a:t>: </a:t>
            </a:r>
            <a:r>
              <a:rPr lang="en-GB" dirty="0"/>
              <a:t>Separate workloads using accounts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86B1A-AA96-254A-B768-F1460637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B80B7D5-EC4A-19C3-2323-B15D8476AB83}"/>
              </a:ext>
            </a:extLst>
          </p:cNvPr>
          <p:cNvSpPr txBox="1">
            <a:spLocks/>
          </p:cNvSpPr>
          <p:nvPr/>
        </p:nvSpPr>
        <p:spPr>
          <a:xfrm>
            <a:off x="2363559" y="3131295"/>
            <a:ext cx="6565641" cy="369332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2000" b="1" kern="1200" baseline="0">
                <a:solidFill>
                  <a:schemeClr val="accent6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None/>
              <a:defRPr sz="18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Security</a:t>
            </a:r>
            <a:r>
              <a:rPr lang="en-US" dirty="0"/>
              <a:t>: We must completely separate customers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D15BFBE-8A7C-5ECB-EB73-E35071BC3610}"/>
              </a:ext>
            </a:extLst>
          </p:cNvPr>
          <p:cNvSpPr txBox="1">
            <a:spLocks/>
          </p:cNvSpPr>
          <p:nvPr/>
        </p:nvSpPr>
        <p:spPr>
          <a:xfrm>
            <a:off x="1547342" y="2444760"/>
            <a:ext cx="7381858" cy="369332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2000" b="1" kern="1200" baseline="0">
                <a:solidFill>
                  <a:schemeClr val="accent6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None/>
              <a:defRPr sz="18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Business</a:t>
            </a:r>
            <a:r>
              <a:rPr lang="en-US" dirty="0"/>
              <a:t>: </a:t>
            </a:r>
            <a:r>
              <a:rPr lang="en-GB" dirty="0"/>
              <a:t>We want to have thousands of customers in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9E68-485D-A2CC-C607-C5C88F16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78134"/>
            <a:ext cx="10972800" cy="701731"/>
          </a:xfrm>
        </p:spPr>
        <p:txBody>
          <a:bodyPr/>
          <a:lstStyle/>
          <a:p>
            <a:pPr algn="ctr"/>
            <a:r>
              <a:rPr lang="en-CZ" dirty="0"/>
              <a:t>New Customer = new AWS account</a:t>
            </a:r>
          </a:p>
        </p:txBody>
      </p:sp>
    </p:spTree>
    <p:extLst>
      <p:ext uri="{BB962C8B-B14F-4D97-AF65-F5344CB8AC3E}">
        <p14:creationId xmlns:p14="http://schemas.microsoft.com/office/powerpoint/2010/main" val="21379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F9785D-184D-0A81-CDF1-3A6B53C3F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GB" dirty="0"/>
              <a:t>Challenge accepted!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08AEB-3B3E-4E4B-A8B5-733E2968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1F35-B409-0B70-C442-8CFD79869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</p:spPr>
        <p:txBody>
          <a:bodyPr/>
          <a:lstStyle/>
          <a:p>
            <a:r>
              <a:rPr lang="en-CZ" dirty="0"/>
              <a:t>We wanted to configure 3 services at the begining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E3E03-4FF8-4390-1345-77680C34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B3C717D2-8AC1-0A55-CFA3-E85A4EA4DF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200" y="3063542"/>
            <a:ext cx="812800" cy="8128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4ECCFBE-C44A-1EBA-52D7-D273122A0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3063542"/>
            <a:ext cx="812800" cy="8128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511DAAD-F101-37C4-04D0-E4BEC1C71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940" y="3063542"/>
            <a:ext cx="812800" cy="81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D4F36E-6157-3C29-6A73-42AB431A0494}"/>
              </a:ext>
            </a:extLst>
          </p:cNvPr>
          <p:cNvSpPr txBox="1"/>
          <p:nvPr/>
        </p:nvSpPr>
        <p:spPr>
          <a:xfrm>
            <a:off x="967409" y="3975652"/>
            <a:ext cx="2534348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dirty="0"/>
              <a:t>IAM users, roles, policies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1A616-6039-19FE-BA55-B642BF905F20}"/>
              </a:ext>
            </a:extLst>
          </p:cNvPr>
          <p:cNvSpPr txBox="1"/>
          <p:nvPr/>
        </p:nvSpPr>
        <p:spPr>
          <a:xfrm>
            <a:off x="5084505" y="3975652"/>
            <a:ext cx="2022990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dirty="0"/>
              <a:t>GuardDuty settings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5F206-F86B-328A-C6F8-272D6E85493D}"/>
              </a:ext>
            </a:extLst>
          </p:cNvPr>
          <p:cNvSpPr txBox="1"/>
          <p:nvPr/>
        </p:nvSpPr>
        <p:spPr>
          <a:xfrm>
            <a:off x="9086024" y="3950478"/>
            <a:ext cx="2258632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dirty="0"/>
              <a:t>Security Hub Settings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415B7C6-C70D-48D6-C18F-ECA5FF0818D9}"/>
              </a:ext>
            </a:extLst>
          </p:cNvPr>
          <p:cNvSpPr txBox="1">
            <a:spLocks/>
          </p:cNvSpPr>
          <p:nvPr/>
        </p:nvSpPr>
        <p:spPr>
          <a:xfrm>
            <a:off x="847344" y="5489952"/>
            <a:ext cx="5248656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…in all AWS accounts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8A14021-464F-7F06-D1F9-D932E6A08E52}"/>
              </a:ext>
            </a:extLst>
          </p:cNvPr>
          <p:cNvSpPr txBox="1">
            <a:spLocks/>
          </p:cNvSpPr>
          <p:nvPr/>
        </p:nvSpPr>
        <p:spPr>
          <a:xfrm>
            <a:off x="6096000" y="5489952"/>
            <a:ext cx="5248656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…in ~10 AWS regions</a:t>
            </a:r>
          </a:p>
        </p:txBody>
      </p:sp>
    </p:spTree>
    <p:extLst>
      <p:ext uri="{BB962C8B-B14F-4D97-AF65-F5344CB8AC3E}">
        <p14:creationId xmlns:p14="http://schemas.microsoft.com/office/powerpoint/2010/main" val="29038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09599" y="1584877"/>
            <a:ext cx="10764742" cy="2529923"/>
          </a:xfrm>
        </p:spPr>
        <p:txBody>
          <a:bodyPr/>
          <a:lstStyle/>
          <a:p>
            <a:pPr algn="ctr"/>
            <a:r>
              <a:rPr lang="en-US" dirty="0"/>
              <a:t>How to configure 100+ AWS accounts with regional services </a:t>
            </a:r>
            <a:br>
              <a:rPr lang="en-US" dirty="0"/>
            </a:br>
            <a:r>
              <a:rPr lang="en-US" dirty="0"/>
              <a:t>and not get mad?!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937B5-9363-7942-AA53-F42C9256E24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2581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AD72-FDEB-EFC1-FA8D-D89B45A2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</p:spPr>
        <p:txBody>
          <a:bodyPr wrap="square" anchor="t">
            <a:normAutofit/>
          </a:bodyPr>
          <a:lstStyle/>
          <a:p>
            <a:r>
              <a:rPr lang="en-CZ" dirty="0"/>
              <a:t>How many AWS accounts do you have?</a:t>
            </a:r>
            <a:endParaRPr lang="en-CZ"/>
          </a:p>
        </p:txBody>
      </p:sp>
      <p:pic>
        <p:nvPicPr>
          <p:cNvPr id="26" name="Picture 25" descr="Several hands raised and ready to answer a question">
            <a:extLst>
              <a:ext uri="{FF2B5EF4-FFF2-40B4-BE49-F238E27FC236}">
                <a16:creationId xmlns:a16="http://schemas.microsoft.com/office/drawing/2014/main" id="{D9E94FC6-DFC6-EEEE-0E99-258F35F14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9" b="23960"/>
          <a:stretch/>
        </p:blipFill>
        <p:spPr>
          <a:xfrm>
            <a:off x="609600" y="1714500"/>
            <a:ext cx="10972800" cy="4495800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D590E-A10B-4BC3-4554-8F2A46B56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B4B8DE2-A4E8-46E4-8BBF-D75455EFF32C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24A13C5-FD28-A6B3-12E5-2D3601850E8E}"/>
              </a:ext>
            </a:extLst>
          </p:cNvPr>
          <p:cNvSpPr/>
          <p:nvPr/>
        </p:nvSpPr>
        <p:spPr>
          <a:xfrm>
            <a:off x="-42237" y="-1"/>
            <a:ext cx="12234237" cy="1942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3F189-17CD-FC06-4FC7-2F4B9C2F86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A7280F-F916-88F8-B8C8-2BC12BA3F5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1C9BA-0346-F5D6-224A-095D7FCC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B5B1D83-A31B-A368-BFD8-DBF3356EBB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" y="1935428"/>
            <a:ext cx="12192000" cy="4931228"/>
          </a:xfrm>
          <a:prstGeom prst="rect">
            <a:avLst/>
          </a:prstGeom>
        </p:spPr>
      </p:pic>
      <p:sp>
        <p:nvSpPr>
          <p:cNvPr id="11" name="TextovéPole 2">
            <a:extLst>
              <a:ext uri="{FF2B5EF4-FFF2-40B4-BE49-F238E27FC236}">
                <a16:creationId xmlns:a16="http://schemas.microsoft.com/office/drawing/2014/main" id="{9664409F-7815-B0FC-29CF-B261281669C0}"/>
              </a:ext>
            </a:extLst>
          </p:cNvPr>
          <p:cNvSpPr txBox="1"/>
          <p:nvPr/>
        </p:nvSpPr>
        <p:spPr>
          <a:xfrm>
            <a:off x="3699144" y="1447626"/>
            <a:ext cx="0" cy="0"/>
          </a:xfrm>
          <a:prstGeom prst="rect">
            <a:avLst/>
          </a:prstGeom>
          <a:noFill/>
        </p:spPr>
        <p:txBody>
          <a:bodyPr wrap="none" lIns="9000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>
                  <a:lumMod val="65000"/>
                </a:srgbClr>
              </a:buClr>
              <a:buSzTx/>
              <a:buFont typeface="Arial" panose="020B0606030504020204" pitchFamily="34" charset="0"/>
              <a:buNone/>
              <a:tabLst/>
              <a:defRPr/>
            </a:pPr>
            <a:endParaRPr kumimoji="0" lang="cs-CZ" sz="1400" b="0" i="0" u="none" strike="noStrike" kern="0" cap="none" spc="0" normalizeH="0" baseline="0" noProof="0" err="1">
              <a:ln>
                <a:noFill/>
              </a:ln>
              <a:solidFill>
                <a:srgbClr val="202428">
                  <a:lumMod val="65000"/>
                  <a:lumOff val="35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17905A6E-AB44-E0CF-4C0B-78848675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8" y="644700"/>
            <a:ext cx="10795000" cy="900178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gradFill>
                  <a:gsLst>
                    <a:gs pos="0">
                      <a:srgbClr val="6035B2"/>
                    </a:gs>
                    <a:gs pos="100000">
                      <a:srgbClr val="D6006D"/>
                    </a:gs>
                  </a:gsLst>
                  <a:lin ang="0" scaled="0"/>
                </a:gradFill>
              </a:rPr>
              <a:t>Ataccama ONE </a:t>
            </a:r>
            <a:r>
              <a:rPr lang="en-US" dirty="0">
                <a:solidFill>
                  <a:schemeClr val="bg2"/>
                </a:solidFill>
              </a:rPr>
              <a:t>- Unified Data Management Platform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B0D55B-42E7-3CAB-62A7-1A990B650FA0}"/>
              </a:ext>
            </a:extLst>
          </p:cNvPr>
          <p:cNvSpPr/>
          <p:nvPr/>
        </p:nvSpPr>
        <p:spPr>
          <a:xfrm>
            <a:off x="133727" y="2189579"/>
            <a:ext cx="2758934" cy="797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451A2"/>
                </a:solidFill>
                <a:effectLst/>
                <a:uLnTx/>
                <a:uFillTx/>
                <a:latin typeface="Gilroy ExtraBold" pitchFamily="2" charset="77"/>
                <a:ea typeface="+mn-ea"/>
                <a:cs typeface="+mn-cs"/>
                <a:sym typeface="Gilroy ExtraBold"/>
              </a:rPr>
              <a:t>Gartner &amp; Forrester</a:t>
            </a:r>
            <a:b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451A2"/>
                </a:solidFill>
                <a:effectLst/>
                <a:uLnTx/>
                <a:uFillTx/>
                <a:latin typeface="Gilroy ExtraBold" pitchFamily="2" charset="77"/>
                <a:ea typeface="+mn-ea"/>
                <a:cs typeface="+mn-cs"/>
                <a:sym typeface="Gilroy ExtraBold"/>
              </a:rPr>
            </a:b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451A2"/>
                </a:solidFill>
                <a:effectLst/>
                <a:uLnTx/>
                <a:uFillTx/>
                <a:latin typeface="Gilroy ExtraBold" pitchFamily="2" charset="77"/>
                <a:ea typeface="+mn-ea"/>
                <a:cs typeface="+mn-cs"/>
                <a:sym typeface="Gilroy ExtraBold"/>
              </a:rPr>
              <a:t>Recognition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BF2E1B-79BF-9F53-195D-83E0906344FD}"/>
              </a:ext>
            </a:extLst>
          </p:cNvPr>
          <p:cNvSpPr/>
          <p:nvPr/>
        </p:nvSpPr>
        <p:spPr>
          <a:xfrm>
            <a:off x="8816037" y="2333324"/>
            <a:ext cx="3240000" cy="4872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451A2"/>
                </a:solidFill>
                <a:effectLst/>
                <a:uLnTx/>
                <a:uFillTx/>
                <a:latin typeface="Gilroy ExtraBold" pitchFamily="2" charset="77"/>
                <a:ea typeface="+mn-ea"/>
                <a:cs typeface="+mn-cs"/>
                <a:sym typeface="Gilroy ExtraBold"/>
              </a:rPr>
              <a:t>450+ Global Customers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7D539E-837D-D46F-CBAE-D95663D790AD}"/>
              </a:ext>
            </a:extLst>
          </p:cNvPr>
          <p:cNvSpPr/>
          <p:nvPr/>
        </p:nvSpPr>
        <p:spPr>
          <a:xfrm>
            <a:off x="4478409" y="2178310"/>
            <a:ext cx="3051104" cy="797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451A2"/>
                </a:solidFill>
                <a:effectLst/>
                <a:uLnTx/>
                <a:uFillTx/>
                <a:latin typeface="Gilroy ExtraBold" pitchFamily="2" charset="77"/>
                <a:ea typeface="+mn-ea"/>
                <a:cs typeface="+mn-cs"/>
                <a:sym typeface="Gilroy ExtraBold"/>
              </a:rPr>
              <a:t>Bain Capital 150M USD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451A2"/>
                </a:solidFill>
                <a:effectLst/>
                <a:uLnTx/>
                <a:uFillTx/>
                <a:latin typeface="Gilroy ExtraBold" pitchFamily="2" charset="77"/>
                <a:ea typeface="+mn-ea"/>
                <a:cs typeface="+mn-cs"/>
                <a:sym typeface="Gilroy ExtraBold"/>
              </a:rPr>
              <a:t>investment</a:t>
            </a:r>
          </a:p>
        </p:txBody>
      </p:sp>
    </p:spTree>
    <p:extLst>
      <p:ext uri="{BB962C8B-B14F-4D97-AF65-F5344CB8AC3E}">
        <p14:creationId xmlns:p14="http://schemas.microsoft.com/office/powerpoint/2010/main" val="11624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6E46-4345-DF16-62C1-D069C536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State of AWS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3D875-A82C-3D04-1FCD-F8BAFF09E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350" y="2475513"/>
            <a:ext cx="9385300" cy="2159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02A45-5B1D-FE04-188E-B084E963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AutoShape 2" descr="Datadog logo">
            <a:extLst>
              <a:ext uri="{FF2B5EF4-FFF2-40B4-BE49-F238E27FC236}">
                <a16:creationId xmlns:a16="http://schemas.microsoft.com/office/drawing/2014/main" id="{925ECB80-651C-6D5E-31A7-1690EC690A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459C9-4A9D-E944-50FA-5CC30685D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100" y="366326"/>
            <a:ext cx="1638300" cy="130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CFDA6E-346A-FC5C-635B-62CBE05FF064}"/>
              </a:ext>
            </a:extLst>
          </p:cNvPr>
          <p:cNvSpPr txBox="1"/>
          <p:nvPr/>
        </p:nvSpPr>
        <p:spPr>
          <a:xfrm>
            <a:off x="5283938" y="4976403"/>
            <a:ext cx="5504712" cy="6463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GB" dirty="0"/>
              <a:t>October 2022</a:t>
            </a:r>
          </a:p>
          <a:p>
            <a:pPr algn="l"/>
            <a:r>
              <a:rPr lang="en-GB" dirty="0"/>
              <a:t>https://</a:t>
            </a:r>
            <a:r>
              <a:rPr lang="en-GB" dirty="0" err="1"/>
              <a:t>www.datadoghq.com</a:t>
            </a:r>
            <a:r>
              <a:rPr lang="en-GB" dirty="0"/>
              <a:t>/state-of-</a:t>
            </a:r>
            <a:r>
              <a:rPr lang="en-GB" dirty="0" err="1"/>
              <a:t>aws</a:t>
            </a:r>
            <a:r>
              <a:rPr lang="en-GB" dirty="0"/>
              <a:t>-security/</a:t>
            </a:r>
            <a:endParaRPr lang="en-CZ" dirty="0" err="1"/>
          </a:p>
        </p:txBody>
      </p:sp>
    </p:spTree>
    <p:extLst>
      <p:ext uri="{BB962C8B-B14F-4D97-AF65-F5344CB8AC3E}">
        <p14:creationId xmlns:p14="http://schemas.microsoft.com/office/powerpoint/2010/main" val="20171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EA78-31C3-76EC-7311-B49F9CC0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CZ" dirty="0"/>
              <a:t>AFT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521CF9-9C64-A85F-3EE7-6C8A8BD0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0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040B1A1-3CD1-64C8-2FED-9459A87ED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5334000" cy="108584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One Year ago…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848E7F-356B-A4B6-75FA-4CE262A6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604591"/>
            <a:ext cx="5334000" cy="2605708"/>
          </a:xfrm>
        </p:spPr>
        <p:txBody>
          <a:bodyPr wrap="square">
            <a:normAutofit/>
          </a:bodyPr>
          <a:lstStyle/>
          <a:p>
            <a:r>
              <a:rPr lang="en-US" dirty="0"/>
              <a:t>…one powerful tool has been born!</a:t>
            </a:r>
          </a:p>
        </p:txBody>
      </p:sp>
      <p:pic>
        <p:nvPicPr>
          <p:cNvPr id="15" name="Picture 14" descr="Close-up of machine gears">
            <a:extLst>
              <a:ext uri="{FF2B5EF4-FFF2-40B4-BE49-F238E27FC236}">
                <a16:creationId xmlns:a16="http://schemas.microsoft.com/office/drawing/2014/main" id="{58130494-EBF8-FA12-ED88-875AC35E2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r="34892" b="-1"/>
          <a:stretch/>
        </p:blipFill>
        <p:spPr>
          <a:xfrm>
            <a:off x="6248400" y="10"/>
            <a:ext cx="5943600" cy="685799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2E9BA8-6D4C-EB91-F69C-E4DA460AFC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29200" y="628950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B4B8DE2-A4E8-46E4-8BBF-D75455EFF32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8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959F827-33AB-AA55-CCC5-DD02D869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108584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AWS Control Tower Account Factory for Terraform (AFT)</a:t>
            </a:r>
          </a:p>
        </p:txBody>
      </p:sp>
      <p:pic>
        <p:nvPicPr>
          <p:cNvPr id="8" name="Picture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F3AB20-E3DE-754E-F45A-5E13A142EE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124200" y="2703198"/>
            <a:ext cx="5943600" cy="215455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6313F-1932-7CBC-9EC5-56458A32B4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29200" y="628950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B4B8DE2-A4E8-46E4-8BBF-D75455EFF32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1026" name="Picture 2" descr="GitHub logo and symbol, meaning, history, PNG">
            <a:extLst>
              <a:ext uri="{FF2B5EF4-FFF2-40B4-BE49-F238E27FC236}">
                <a16:creationId xmlns:a16="http://schemas.microsoft.com/office/drawing/2014/main" id="{22E25CF0-308C-9198-07CF-E099C3EDE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348" y="4320207"/>
            <a:ext cx="2579756" cy="14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5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0D12-AEFB-FCD5-5E65-4A823084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CZ" dirty="0"/>
              <a:t>What is AFT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3C0D97-0EC4-7B6C-6C22-FD0F7ED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6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BFE0-4A0B-845D-6D87-95EC27E3D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365802"/>
            <a:ext cx="10972801" cy="2529923"/>
          </a:xfrm>
        </p:spPr>
        <p:txBody>
          <a:bodyPr/>
          <a:lstStyle/>
          <a:p>
            <a:pPr algn="ctr"/>
            <a:r>
              <a:rPr lang="en-GB" dirty="0"/>
              <a:t>Solution that enables you </a:t>
            </a:r>
            <a:br>
              <a:rPr lang="en-GB" dirty="0"/>
            </a:br>
            <a:r>
              <a:rPr lang="en-GB" dirty="0"/>
              <a:t>to create / update AWS accounts with your predefined customizations</a:t>
            </a:r>
            <a:br>
              <a:rPr lang="en-GB" dirty="0"/>
            </a:br>
            <a:endParaRPr lang="en-C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E2936-4522-99AF-B65D-4AB56DA717D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1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3643-55B8-DBC5-227F-3F032769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5334000" cy="1085849"/>
          </a:xfrm>
        </p:spPr>
        <p:txBody>
          <a:bodyPr wrap="square" anchor="t">
            <a:normAutofit/>
          </a:bodyPr>
          <a:lstStyle/>
          <a:p>
            <a:r>
              <a:rPr lang="en-CZ" dirty="0"/>
              <a:t>5 steps to make it 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466A1-A8F4-E90A-C6C1-E00A478F5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1700"/>
            <a:ext cx="5334000" cy="4038599"/>
          </a:xfrm>
        </p:spPr>
        <p:txBody>
          <a:bodyPr wrap="square">
            <a:normAutofit/>
          </a:bodyPr>
          <a:lstStyle/>
          <a:p>
            <a:pPr marL="457200" indent="-457200">
              <a:buAutoNum type="arabicPeriod"/>
            </a:pPr>
            <a:r>
              <a:rPr lang="en-GB" dirty="0"/>
              <a:t>Create a new AWS account for AFT</a:t>
            </a:r>
          </a:p>
          <a:p>
            <a:pPr marL="457200" indent="-457200">
              <a:buAutoNum type="arabicPeriod"/>
            </a:pPr>
            <a:r>
              <a:rPr lang="en-GB" dirty="0"/>
              <a:t>G</a:t>
            </a:r>
            <a:r>
              <a:rPr lang="en-CZ" dirty="0"/>
              <a:t>it clone from GitHub</a:t>
            </a:r>
          </a:p>
          <a:p>
            <a:pPr marL="457200" indent="-457200">
              <a:buAutoNum type="arabicPeriod"/>
            </a:pPr>
            <a:r>
              <a:rPr lang="en-CZ" dirty="0"/>
              <a:t>Set up a few input variables</a:t>
            </a:r>
          </a:p>
          <a:p>
            <a:pPr marL="457200" indent="-457200">
              <a:buAutoNum type="arabicPeriod"/>
            </a:pPr>
            <a:r>
              <a:rPr lang="en-CZ" dirty="0">
                <a:latin typeface="Lucida Console" panose="020B0609040504020204" pitchFamily="49" charset="0"/>
              </a:rPr>
              <a:t>terraform apply</a:t>
            </a:r>
          </a:p>
          <a:p>
            <a:pPr marL="457200" indent="-457200">
              <a:buAutoNum type="arabicPeriod"/>
            </a:pPr>
            <a:r>
              <a:rPr lang="en-CZ" dirty="0"/>
              <a:t>Go for coffee for next 30 min</a:t>
            </a:r>
          </a:p>
        </p:txBody>
      </p:sp>
      <p:pic>
        <p:nvPicPr>
          <p:cNvPr id="6" name="Picture 5" descr="Tray of takeaway coffees">
            <a:extLst>
              <a:ext uri="{FF2B5EF4-FFF2-40B4-BE49-F238E27FC236}">
                <a16:creationId xmlns:a16="http://schemas.microsoft.com/office/drawing/2014/main" id="{41D11665-CC1A-7902-AF5F-356078DF0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30" r="23419" b="-1"/>
          <a:stretch/>
        </p:blipFill>
        <p:spPr>
          <a:xfrm>
            <a:off x="6248400" y="10"/>
            <a:ext cx="5943600" cy="685799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07823-E479-2D31-0AEF-71748A49C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29200" y="628950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B4B8DE2-A4E8-46E4-8BBF-D75455EFF32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FC35C-DFE2-BEF4-D6DD-C84BF3EF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</p:spPr>
        <p:txBody>
          <a:bodyPr wrap="square" anchor="t">
            <a:normAutofit/>
          </a:bodyPr>
          <a:lstStyle/>
          <a:p>
            <a:r>
              <a:rPr lang="en-CZ" dirty="0"/>
              <a:t>The main principle of AFT</a:t>
            </a:r>
          </a:p>
        </p:txBody>
      </p:sp>
      <p:sp>
        <p:nvSpPr>
          <p:cNvPr id="1031" name="Slide Number Placeholder 3">
            <a:extLst>
              <a:ext uri="{FF2B5EF4-FFF2-40B4-BE49-F238E27FC236}">
                <a16:creationId xmlns:a16="http://schemas.microsoft.com/office/drawing/2014/main" id="{41911A2F-F47D-3AE9-107B-C9A466FC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B4B8DE2-A4E8-46E4-8BBF-D75455EFF32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0E8055-56CF-C113-4F8C-DDA778DEAADB}"/>
              </a:ext>
            </a:extLst>
          </p:cNvPr>
          <p:cNvGrpSpPr/>
          <p:nvPr/>
        </p:nvGrpSpPr>
        <p:grpSpPr>
          <a:xfrm>
            <a:off x="4195367" y="3482170"/>
            <a:ext cx="1367362" cy="1304411"/>
            <a:chOff x="4195367" y="3482170"/>
            <a:chExt cx="1367362" cy="1304411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9E2BFC4C-C645-2E6D-6DA6-564CBCA1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228" y="3482170"/>
              <a:ext cx="843641" cy="84364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F77171-E047-BE0B-927A-2309FB965BA5}"/>
                </a:ext>
              </a:extLst>
            </p:cNvPr>
            <p:cNvSpPr txBox="1"/>
            <p:nvPr/>
          </p:nvSpPr>
          <p:spPr>
            <a:xfrm>
              <a:off x="4195367" y="4417249"/>
              <a:ext cx="136736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CZ" dirty="0"/>
                <a:t>CodeCommit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0B6FC1-0400-5158-7B04-74B3C9CB7440}"/>
              </a:ext>
            </a:extLst>
          </p:cNvPr>
          <p:cNvGrpSpPr/>
          <p:nvPr/>
        </p:nvGrpSpPr>
        <p:grpSpPr>
          <a:xfrm>
            <a:off x="1008370" y="3482171"/>
            <a:ext cx="1163780" cy="1304410"/>
            <a:chOff x="1008370" y="3482171"/>
            <a:chExt cx="1163780" cy="13044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D6A078-F20A-02B4-D9B2-635F49ADE740}"/>
                </a:ext>
              </a:extLst>
            </p:cNvPr>
            <p:cNvSpPr txBox="1"/>
            <p:nvPr/>
          </p:nvSpPr>
          <p:spPr>
            <a:xfrm>
              <a:off x="1008370" y="4417249"/>
              <a:ext cx="1163780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CZ" dirty="0"/>
                <a:t>Developers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717D34B-0188-F1E2-5A45-CB09F1B57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460" y="3482171"/>
              <a:ext cx="609600" cy="6096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EFEF14-90F4-B0BD-BD29-F67371099812}"/>
              </a:ext>
            </a:extLst>
          </p:cNvPr>
          <p:cNvGrpSpPr/>
          <p:nvPr/>
        </p:nvGrpSpPr>
        <p:grpSpPr>
          <a:xfrm>
            <a:off x="8347195" y="3522397"/>
            <a:ext cx="1067600" cy="1264184"/>
            <a:chOff x="8347195" y="3522397"/>
            <a:chExt cx="1067600" cy="1264184"/>
          </a:xfrm>
        </p:grpSpPr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ECB95DB0-B40F-E647-1D50-271A57563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108" y="3522397"/>
              <a:ext cx="861774" cy="86177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B4B822-591F-8B8D-E363-EA88E5CFD281}"/>
                </a:ext>
              </a:extLst>
            </p:cNvPr>
            <p:cNvSpPr txBox="1"/>
            <p:nvPr/>
          </p:nvSpPr>
          <p:spPr>
            <a:xfrm>
              <a:off x="8347195" y="4417249"/>
              <a:ext cx="1067600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CZ" dirty="0"/>
                <a:t>CodeBuild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C4860A-A313-6FC3-3756-EEA753A1F8FF}"/>
              </a:ext>
            </a:extLst>
          </p:cNvPr>
          <p:cNvGrpSpPr/>
          <p:nvPr/>
        </p:nvGrpSpPr>
        <p:grpSpPr>
          <a:xfrm>
            <a:off x="10134248" y="3182720"/>
            <a:ext cx="1126435" cy="948889"/>
            <a:chOff x="10134248" y="3182720"/>
            <a:chExt cx="1126435" cy="948889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5E7CE966-BC75-79C4-D91D-3909A9B34868}"/>
                </a:ext>
              </a:extLst>
            </p:cNvPr>
            <p:cNvSpPr/>
            <p:nvPr/>
          </p:nvSpPr>
          <p:spPr>
            <a:xfrm>
              <a:off x="10134248" y="3621465"/>
              <a:ext cx="1126435" cy="5101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CZ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FF8EB8-F20F-EBB1-841D-49D327886261}"/>
                </a:ext>
              </a:extLst>
            </p:cNvPr>
            <p:cNvSpPr txBox="1"/>
            <p:nvPr/>
          </p:nvSpPr>
          <p:spPr>
            <a:xfrm>
              <a:off x="10134248" y="3182720"/>
              <a:ext cx="1091646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GB" dirty="0"/>
                <a:t>D</a:t>
              </a:r>
              <a:r>
                <a:rPr lang="en-CZ" dirty="0"/>
                <a:t>o the job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ABDAD6-3FFB-2AA1-34D8-28D163EAA1AF}"/>
              </a:ext>
            </a:extLst>
          </p:cNvPr>
          <p:cNvGrpSpPr/>
          <p:nvPr/>
        </p:nvGrpSpPr>
        <p:grpSpPr>
          <a:xfrm>
            <a:off x="5639173" y="3184918"/>
            <a:ext cx="2595262" cy="946691"/>
            <a:chOff x="5639173" y="3184918"/>
            <a:chExt cx="2595262" cy="946691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D703FA5F-3B85-F1FE-7530-18F5C6D36D64}"/>
                </a:ext>
              </a:extLst>
            </p:cNvPr>
            <p:cNvSpPr/>
            <p:nvPr/>
          </p:nvSpPr>
          <p:spPr>
            <a:xfrm>
              <a:off x="6373587" y="3621465"/>
              <a:ext cx="1126435" cy="5101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CZ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E8AC5B-D0A7-529B-B3E9-05B7245C7002}"/>
                </a:ext>
              </a:extLst>
            </p:cNvPr>
            <p:cNvSpPr txBox="1"/>
            <p:nvPr/>
          </p:nvSpPr>
          <p:spPr>
            <a:xfrm>
              <a:off x="5639173" y="3184918"/>
              <a:ext cx="259526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/>
                <a:t>Trigger the </a:t>
              </a:r>
              <a:r>
                <a:rPr lang="en-US" dirty="0" err="1"/>
                <a:t>CodePipeline</a:t>
              </a:r>
              <a:endParaRPr lang="en-CZ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48FA5EE-BDB5-E00F-D49B-00FCA903BD3D}"/>
              </a:ext>
            </a:extLst>
          </p:cNvPr>
          <p:cNvGrpSpPr/>
          <p:nvPr/>
        </p:nvGrpSpPr>
        <p:grpSpPr>
          <a:xfrm>
            <a:off x="2612926" y="3123409"/>
            <a:ext cx="1126435" cy="1008200"/>
            <a:chOff x="2612926" y="3123409"/>
            <a:chExt cx="1126435" cy="1008200"/>
          </a:xfrm>
        </p:grpSpPr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5A03CA5D-B5C7-A23C-BDEC-9D8105A0E89A}"/>
                </a:ext>
              </a:extLst>
            </p:cNvPr>
            <p:cNvSpPr/>
            <p:nvPr/>
          </p:nvSpPr>
          <p:spPr>
            <a:xfrm>
              <a:off x="2612926" y="3621465"/>
              <a:ext cx="1126435" cy="51014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CZ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B0ADCC-F10B-3EEB-F287-AA35C9E4A8EF}"/>
                </a:ext>
              </a:extLst>
            </p:cNvPr>
            <p:cNvSpPr txBox="1"/>
            <p:nvPr/>
          </p:nvSpPr>
          <p:spPr>
            <a:xfrm>
              <a:off x="2621690" y="3123409"/>
              <a:ext cx="847989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/>
                <a:t>git push</a:t>
              </a:r>
              <a:endParaRPr lang="en-CZ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56E32F-8F6A-5DF6-41B5-E9989A894333}"/>
              </a:ext>
            </a:extLst>
          </p:cNvPr>
          <p:cNvCxnSpPr/>
          <p:nvPr/>
        </p:nvCxnSpPr>
        <p:spPr>
          <a:xfrm>
            <a:off x="3943350" y="2414588"/>
            <a:ext cx="0" cy="3014662"/>
          </a:xfrm>
          <a:prstGeom prst="line">
            <a:avLst/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6784CCB-B527-C6F8-FC62-24D58E933416}"/>
              </a:ext>
            </a:extLst>
          </p:cNvPr>
          <p:cNvSpPr txBox="1"/>
          <p:nvPr/>
        </p:nvSpPr>
        <p:spPr>
          <a:xfrm>
            <a:off x="2876979" y="5513367"/>
            <a:ext cx="178414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Git Approval WF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347834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8988-36F9-32B9-A171-C2DF1F86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978729"/>
          </a:xfrm>
        </p:spPr>
        <p:txBody>
          <a:bodyPr/>
          <a:lstStyle/>
          <a:p>
            <a:r>
              <a:rPr lang="en-GB" dirty="0"/>
              <a:t>Account requests described by terraform</a:t>
            </a:r>
            <a:br>
              <a:rPr lang="en-GB" dirty="0"/>
            </a:br>
            <a:endParaRPr lang="en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6CF59-2A32-4D75-5C0A-924092F9C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33600"/>
            <a:ext cx="10972800" cy="4182683"/>
          </a:xfrm>
        </p:spPr>
        <p:txBody>
          <a:bodyPr/>
          <a:lstStyle/>
          <a:p>
            <a:r>
              <a:rPr lang="en-GB" sz="1800" b="0" dirty="0">
                <a:solidFill>
                  <a:srgbClr val="D4D4D4"/>
                </a:solidFill>
                <a:effectLst/>
                <a:latin typeface="Lucida Console" panose="020B0609040504020204" pitchFamily="49" charset="0"/>
              </a:rPr>
              <a:t>module ”</a:t>
            </a:r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sandbox-for-</a:t>
            </a:r>
            <a:r>
              <a:rPr lang="en-GB" sz="1800" dirty="0" err="1">
                <a:solidFill>
                  <a:srgbClr val="D4D4D4"/>
                </a:solidFill>
                <a:latin typeface="Lucida Console" panose="020B0609040504020204" pitchFamily="49" charset="0"/>
              </a:rPr>
              <a:t>damovsky</a:t>
            </a:r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" {</a:t>
            </a:r>
          </a:p>
          <a:p>
            <a:r>
              <a:rPr lang="en-GB" sz="1800" b="0" dirty="0">
                <a:solidFill>
                  <a:srgbClr val="D4D4D4"/>
                </a:solidFill>
                <a:effectLst/>
                <a:latin typeface="Lucida Console" panose="020B0609040504020204" pitchFamily="49" charset="0"/>
              </a:rPr>
              <a:t>	source = </a:t>
            </a:r>
            <a:r>
              <a:rPr lang="en-GB" sz="1800" b="0" dirty="0">
                <a:solidFill>
                  <a:srgbClr val="CE9178"/>
                </a:solidFill>
                <a:effectLst/>
                <a:latin typeface="Lucida Console" panose="020B0609040504020204" pitchFamily="49" charset="0"/>
              </a:rPr>
              <a:t>"./modules/aft-account-request"</a:t>
            </a:r>
            <a:endParaRPr lang="en-GB" sz="1800" b="0" dirty="0">
              <a:solidFill>
                <a:srgbClr val="D4D4D4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sz="1800" b="0" dirty="0">
                <a:solidFill>
                  <a:srgbClr val="D4D4D4"/>
                </a:solidFill>
                <a:effectLst/>
                <a:latin typeface="Lucida Console" panose="020B0609040504020204" pitchFamily="49" charset="0"/>
              </a:rPr>
              <a:t>	</a:t>
            </a:r>
            <a:r>
              <a:rPr lang="en-GB" sz="1800" b="0" dirty="0" err="1">
                <a:solidFill>
                  <a:srgbClr val="D4D4D4"/>
                </a:solidFill>
                <a:effectLst/>
                <a:latin typeface="Lucida Console" panose="020B0609040504020204" pitchFamily="49" charset="0"/>
              </a:rPr>
              <a:t>control_tower_parameters</a:t>
            </a:r>
            <a:r>
              <a:rPr lang="en-GB" sz="1800" b="0" dirty="0">
                <a:solidFill>
                  <a:srgbClr val="D4D4D4"/>
                </a:solidFill>
                <a:effectLst/>
                <a:latin typeface="Lucida Console" panose="020B0609040504020204" pitchFamily="49" charset="0"/>
              </a:rPr>
              <a:t> = {</a:t>
            </a:r>
          </a:p>
          <a:p>
            <a:r>
              <a:rPr lang="en-GB" sz="1800" b="0" dirty="0">
                <a:solidFill>
                  <a:srgbClr val="D4D4D4"/>
                </a:solidFill>
                <a:effectLst/>
                <a:latin typeface="Lucida Console" panose="020B0609040504020204" pitchFamily="49" charset="0"/>
              </a:rPr>
              <a:t>		</a:t>
            </a:r>
            <a:r>
              <a:rPr lang="en-GB" sz="1800" b="0" dirty="0" err="1">
                <a:solidFill>
                  <a:srgbClr val="D4D4D4"/>
                </a:solidFill>
                <a:effectLst/>
                <a:latin typeface="Lucida Console" panose="020B0609040504020204" pitchFamily="49" charset="0"/>
              </a:rPr>
              <a:t>AccountEmail</a:t>
            </a:r>
            <a:r>
              <a:rPr lang="en-GB" sz="1800" b="0" dirty="0">
                <a:solidFill>
                  <a:srgbClr val="D4D4D4"/>
                </a:solidFill>
                <a:effectLst/>
                <a:latin typeface="Lucida Console" panose="020B0609040504020204" pitchFamily="49" charset="0"/>
              </a:rPr>
              <a:t> = ”</a:t>
            </a:r>
            <a:r>
              <a:rPr lang="en-GB" sz="1800" dirty="0" err="1">
                <a:solidFill>
                  <a:srgbClr val="CE9178"/>
                </a:solidFill>
                <a:latin typeface="Lucida Console" panose="020B0609040504020204" pitchFamily="49" charset="0"/>
              </a:rPr>
              <a:t>martin.Damovsky@ataccama.com</a:t>
            </a:r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"</a:t>
            </a:r>
          </a:p>
          <a:p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		</a:t>
            </a:r>
            <a:r>
              <a:rPr lang="en-GB" sz="1800" dirty="0" err="1">
                <a:solidFill>
                  <a:srgbClr val="D4D4D4"/>
                </a:solidFill>
                <a:latin typeface="Lucida Console" panose="020B0609040504020204" pitchFamily="49" charset="0"/>
              </a:rPr>
              <a:t>AccountName</a:t>
            </a:r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 = ”</a:t>
            </a:r>
            <a:r>
              <a:rPr lang="en-GB" sz="1800" dirty="0">
                <a:solidFill>
                  <a:srgbClr val="CE9178"/>
                </a:solidFill>
                <a:latin typeface="Lucida Console" panose="020B0609040504020204" pitchFamily="49" charset="0"/>
              </a:rPr>
              <a:t>My Sandbox Account</a:t>
            </a:r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"</a:t>
            </a:r>
          </a:p>
          <a:p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		</a:t>
            </a:r>
            <a:r>
              <a:rPr lang="en-GB" sz="1800" dirty="0" err="1">
                <a:solidFill>
                  <a:srgbClr val="D4D4D4"/>
                </a:solidFill>
                <a:latin typeface="Lucida Console" panose="020B0609040504020204" pitchFamily="49" charset="0"/>
              </a:rPr>
              <a:t>ManagedOrganizationalUnit</a:t>
            </a:r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 = ”</a:t>
            </a:r>
            <a:r>
              <a:rPr lang="en-GB" sz="1800" dirty="0">
                <a:solidFill>
                  <a:srgbClr val="CE9178"/>
                </a:solidFill>
                <a:latin typeface="Lucida Console" panose="020B0609040504020204" pitchFamily="49" charset="0"/>
              </a:rPr>
              <a:t>Sandboxes</a:t>
            </a:r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”</a:t>
            </a:r>
          </a:p>
          <a:p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	}</a:t>
            </a:r>
          </a:p>
          <a:p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	</a:t>
            </a:r>
            <a:r>
              <a:rPr lang="en-GB" sz="1800" dirty="0" err="1">
                <a:solidFill>
                  <a:srgbClr val="D4D4D4"/>
                </a:solidFill>
                <a:latin typeface="Lucida Console" panose="020B0609040504020204" pitchFamily="49" charset="0"/>
              </a:rPr>
              <a:t>account_customizations_name</a:t>
            </a:r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 = ”</a:t>
            </a:r>
            <a:r>
              <a:rPr lang="en-GB" sz="1800" dirty="0">
                <a:solidFill>
                  <a:srgbClr val="CE9178"/>
                </a:solidFill>
                <a:latin typeface="Lucida Console" panose="020B0609040504020204" pitchFamily="49" charset="0"/>
              </a:rPr>
              <a:t>dev-sandboxes</a:t>
            </a:r>
            <a:r>
              <a:rPr lang="en-GB" sz="1800" dirty="0">
                <a:solidFill>
                  <a:srgbClr val="D4D4D4"/>
                </a:solidFill>
                <a:latin typeface="Lucida Console" panose="020B0609040504020204" pitchFamily="49" charset="0"/>
              </a:rPr>
              <a:t>"</a:t>
            </a:r>
          </a:p>
          <a:p>
            <a:r>
              <a:rPr lang="en-GB" sz="1800" b="0" dirty="0">
                <a:solidFill>
                  <a:srgbClr val="D4D4D4"/>
                </a:solidFill>
                <a:effectLst/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364E4-4C4A-20B2-19C3-98A82FBE88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FB5107-606E-BF87-BE16-B4E4877AF80F}"/>
              </a:ext>
            </a:extLst>
          </p:cNvPr>
          <p:cNvSpPr/>
          <p:nvPr/>
        </p:nvSpPr>
        <p:spPr>
          <a:xfrm>
            <a:off x="1421969" y="3018295"/>
            <a:ext cx="7415939" cy="2359617"/>
          </a:xfrm>
          <a:prstGeom prst="rect">
            <a:avLst/>
          </a:prstGeom>
          <a:noFill/>
          <a:ln w="19050" cap="rnd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B95640-B3CF-6D67-32A4-E3CB950D46F2}"/>
              </a:ext>
            </a:extLst>
          </p:cNvPr>
          <p:cNvSpPr/>
          <p:nvPr/>
        </p:nvSpPr>
        <p:spPr>
          <a:xfrm>
            <a:off x="1421968" y="5455403"/>
            <a:ext cx="7415939" cy="368085"/>
          </a:xfrm>
          <a:prstGeom prst="rect">
            <a:avLst/>
          </a:prstGeom>
          <a:noFill/>
          <a:ln w="19050" cap="rnd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5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6B5E-5C96-3C87-1CD6-1CD989FF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Account creation process in AFT -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10797-8FA6-649B-AC86-117720858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D01C6-8346-1FDC-0B4C-1C5992C7CA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56BCE690-C99F-48E7-45B8-4751490767DB}"/>
              </a:ext>
            </a:extLst>
          </p:cNvPr>
          <p:cNvSpPr txBox="1">
            <a:spLocks/>
          </p:cNvSpPr>
          <p:nvPr/>
        </p:nvSpPr>
        <p:spPr>
          <a:xfrm>
            <a:off x="2813179" y="3764952"/>
            <a:ext cx="6565641" cy="369332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2000" b="1" kern="1200" baseline="0">
                <a:solidFill>
                  <a:schemeClr val="accent6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None/>
              <a:defRPr sz="18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Recently created pipeline is being started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C624039-D016-6397-366F-B562363489BF}"/>
              </a:ext>
            </a:extLst>
          </p:cNvPr>
          <p:cNvSpPr txBox="1">
            <a:spLocks/>
          </p:cNvSpPr>
          <p:nvPr/>
        </p:nvSpPr>
        <p:spPr>
          <a:xfrm>
            <a:off x="1666612" y="2861006"/>
            <a:ext cx="7381858" cy="369332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2000" b="1" kern="1200" baseline="0">
                <a:solidFill>
                  <a:schemeClr val="accent6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None/>
              <a:defRPr sz="18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new </a:t>
            </a:r>
            <a:r>
              <a:rPr lang="en-GB" dirty="0" err="1"/>
              <a:t>CodePipeline</a:t>
            </a:r>
            <a:r>
              <a:rPr lang="en-GB" dirty="0"/>
              <a:t> for this AWS account has been created</a:t>
            </a:r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577E7F6-9AD9-5FB9-E96C-32C8229E393C}"/>
              </a:ext>
            </a:extLst>
          </p:cNvPr>
          <p:cNvSpPr txBox="1">
            <a:spLocks/>
          </p:cNvSpPr>
          <p:nvPr/>
        </p:nvSpPr>
        <p:spPr>
          <a:xfrm>
            <a:off x="984125" y="2050705"/>
            <a:ext cx="7381858" cy="369332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2000" b="1" kern="1200" baseline="0">
                <a:solidFill>
                  <a:schemeClr val="accent6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None/>
              <a:defRPr sz="18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new AWS Account has been created</a:t>
            </a:r>
          </a:p>
        </p:txBody>
      </p:sp>
    </p:spTree>
    <p:extLst>
      <p:ext uri="{BB962C8B-B14F-4D97-AF65-F5344CB8AC3E}">
        <p14:creationId xmlns:p14="http://schemas.microsoft.com/office/powerpoint/2010/main" val="278645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build="p"/>
      <p:bldP spid="2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B1F44-9ACD-8213-7246-71BA03EE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Program: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AC5CB-27B1-913E-15F3-52B390B29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3730252"/>
          </a:xfrm>
        </p:spPr>
        <p:txBody>
          <a:bodyPr/>
          <a:lstStyle/>
          <a:p>
            <a:r>
              <a:rPr lang="en-GB" b="1" i="0" dirty="0">
                <a:effectLst/>
                <a:latin typeface="Graphik Meetup"/>
              </a:rPr>
              <a:t>Data Science Product Development for Internal Businesses with AWS and Python</a:t>
            </a:r>
            <a:r>
              <a:rPr lang="en-GB" b="0" i="0" dirty="0">
                <a:effectLst/>
                <a:latin typeface="Graphik Meetup"/>
              </a:rPr>
              <a:t> by Sheikh </a:t>
            </a:r>
            <a:r>
              <a:rPr lang="en-GB" b="0" i="0" dirty="0" err="1">
                <a:effectLst/>
                <a:latin typeface="Graphik Meetup"/>
              </a:rPr>
              <a:t>Alam</a:t>
            </a:r>
            <a:r>
              <a:rPr lang="en-GB" b="0" i="0" dirty="0">
                <a:effectLst/>
                <a:latin typeface="Graphik Meetup"/>
              </a:rPr>
              <a:t> (</a:t>
            </a:r>
            <a:r>
              <a:rPr lang="en-GB" b="0" i="0" dirty="0">
                <a:effectLst/>
                <a:latin typeface="Graphik Meetu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 Product Developer at Novartis</a:t>
            </a:r>
            <a:r>
              <a:rPr lang="en-GB" b="0" i="0" dirty="0">
                <a:effectLst/>
                <a:latin typeface="Graphik Meetup"/>
              </a:rPr>
              <a:t>)</a:t>
            </a:r>
          </a:p>
          <a:p>
            <a:endParaRPr lang="en-GB" dirty="0">
              <a:latin typeface="Graphik Meetup"/>
            </a:endParaRPr>
          </a:p>
          <a:p>
            <a:r>
              <a:rPr lang="en-GB" b="1" i="0" dirty="0">
                <a:effectLst/>
                <a:latin typeface="Graphik Meetup"/>
              </a:rPr>
              <a:t>Cloud Governance at scale with AWS Control Tower and Terraform</a:t>
            </a:r>
            <a:r>
              <a:rPr lang="en-GB" b="0" i="0" dirty="0">
                <a:effectLst/>
                <a:latin typeface="Graphik Meetup"/>
              </a:rPr>
              <a:t> by Martin Damovsky (</a:t>
            </a:r>
            <a:r>
              <a:rPr lang="en-GB" b="0" i="0" dirty="0">
                <a:effectLst/>
                <a:latin typeface="Graphik Meetu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Governance Lead at Ataccama</a:t>
            </a:r>
            <a:r>
              <a:rPr lang="en-GB" b="0" i="0" dirty="0">
                <a:effectLst/>
                <a:latin typeface="Graphik Meetup"/>
              </a:rPr>
              <a:t>)</a:t>
            </a:r>
          </a:p>
          <a:p>
            <a:endParaRPr lang="en-GB" b="0" i="0" dirty="0">
              <a:effectLst/>
              <a:latin typeface="Graphik Meetup"/>
            </a:endParaRPr>
          </a:p>
          <a:p>
            <a:endParaRPr lang="en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532E4-641D-414F-51CD-65171BA4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807C-03EA-7D3A-A359-460604FE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Every pipeline includes…</a:t>
            </a:r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FD5099A-843F-C573-FE85-5A9AB8E04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740" y="0"/>
            <a:ext cx="10213305" cy="691224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D4DE1-18FD-F849-8BCB-346D2AA23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B2D4A-AA19-4423-9955-720BF2490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807C-03EA-7D3A-A359-460604FE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2 repositories</a:t>
            </a:r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FD5099A-843F-C573-FE85-5A9AB8E04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82" y="3224487"/>
            <a:ext cx="13711250" cy="92796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D4DE1-18FD-F849-8BCB-346D2AA23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B2D4A-AA19-4423-9955-720BF2490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7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807C-03EA-7D3A-A359-460604FE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3816626" cy="535531"/>
          </a:xfrm>
        </p:spPr>
        <p:txBody>
          <a:bodyPr/>
          <a:lstStyle/>
          <a:p>
            <a:r>
              <a:rPr lang="en-CZ" dirty="0"/>
              <a:t>Global Customization</a:t>
            </a:r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FD5099A-843F-C573-FE85-5A9AB8E04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82" y="-541609"/>
            <a:ext cx="13711250" cy="92796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D4DE1-18FD-F849-8BCB-346D2AA23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B2D4A-AA19-4423-9955-720BF2490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F4A1C4-1B89-CD19-818A-44A769266A25}"/>
              </a:ext>
            </a:extLst>
          </p:cNvPr>
          <p:cNvSpPr/>
          <p:nvPr/>
        </p:nvSpPr>
        <p:spPr>
          <a:xfrm>
            <a:off x="4731026" y="-331304"/>
            <a:ext cx="7460974" cy="3432313"/>
          </a:xfrm>
          <a:prstGeom prst="rect">
            <a:avLst/>
          </a:prstGeom>
          <a:solidFill>
            <a:srgbClr val="222E3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7AC80-85E9-65AD-9CA5-1DB4C6CD004A}"/>
              </a:ext>
            </a:extLst>
          </p:cNvPr>
          <p:cNvSpPr/>
          <p:nvPr/>
        </p:nvSpPr>
        <p:spPr>
          <a:xfrm>
            <a:off x="4883426" y="5400967"/>
            <a:ext cx="7149548" cy="1457034"/>
          </a:xfrm>
          <a:prstGeom prst="rect">
            <a:avLst/>
          </a:prstGeom>
          <a:solidFill>
            <a:srgbClr val="222E3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26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807C-03EA-7D3A-A359-460604FE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3962400" cy="535531"/>
          </a:xfrm>
        </p:spPr>
        <p:txBody>
          <a:bodyPr/>
          <a:lstStyle/>
          <a:p>
            <a:r>
              <a:rPr lang="en-CZ" dirty="0"/>
              <a:t>Account Customization</a:t>
            </a:r>
          </a:p>
        </p:txBody>
      </p:sp>
      <p:pic>
        <p:nvPicPr>
          <p:cNvPr id="7" name="Content Placeholder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FD5099A-843F-C573-FE85-5A9AB8E04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82" y="-3184072"/>
            <a:ext cx="13711250" cy="927961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D4DE1-18FD-F849-8BCB-346D2AA23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B2D4A-AA19-4423-9955-720BF2490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8F387E-5B35-F1A1-718E-768803414AFF}"/>
              </a:ext>
            </a:extLst>
          </p:cNvPr>
          <p:cNvSpPr/>
          <p:nvPr/>
        </p:nvSpPr>
        <p:spPr>
          <a:xfrm>
            <a:off x="4731026" y="-331304"/>
            <a:ext cx="7460974" cy="3432313"/>
          </a:xfrm>
          <a:prstGeom prst="rect">
            <a:avLst/>
          </a:prstGeom>
          <a:solidFill>
            <a:srgbClr val="222E3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42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C0867C-39DF-8E2B-3D70-5040D027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D862F-C1C4-C647-C0D8-785DFF1C7F71}"/>
              </a:ext>
            </a:extLst>
          </p:cNvPr>
          <p:cNvSpPr txBox="1"/>
          <p:nvPr/>
        </p:nvSpPr>
        <p:spPr>
          <a:xfrm>
            <a:off x="0" y="3136612"/>
            <a:ext cx="1219200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CZ" sz="3200" dirty="0"/>
              <a:t>Let’s see Global Customization Pipeline!</a:t>
            </a:r>
          </a:p>
        </p:txBody>
      </p:sp>
    </p:spTree>
    <p:extLst>
      <p:ext uri="{BB962C8B-B14F-4D97-AF65-F5344CB8AC3E}">
        <p14:creationId xmlns:p14="http://schemas.microsoft.com/office/powerpoint/2010/main" val="114816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87A14-763D-9456-8A23-99C08D88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56" y="-11317"/>
            <a:ext cx="12999777" cy="61104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51433-91FC-A44C-D209-97EAED1F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DE3709-C8D8-58CF-6079-0CBF141B7DEA}"/>
              </a:ext>
            </a:extLst>
          </p:cNvPr>
          <p:cNvSpPr/>
          <p:nvPr/>
        </p:nvSpPr>
        <p:spPr>
          <a:xfrm>
            <a:off x="689113" y="368709"/>
            <a:ext cx="10983285" cy="2215849"/>
          </a:xfrm>
          <a:prstGeom prst="rect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01FF88-12BF-61FB-4F8F-56C37F129917}"/>
              </a:ext>
            </a:extLst>
          </p:cNvPr>
          <p:cNvSpPr/>
          <p:nvPr/>
        </p:nvSpPr>
        <p:spPr>
          <a:xfrm>
            <a:off x="689112" y="3096906"/>
            <a:ext cx="10983285" cy="2853319"/>
          </a:xfrm>
          <a:prstGeom prst="rect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7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0D12-AEFB-FCD5-5E65-4A823084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CZ" dirty="0"/>
              <a:t>What we use AFT for?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3C0D97-0EC4-7B6C-6C22-FD0F7ED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1FB22-D263-4FD8-68C3-6CBF7ABA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Ataccama use case – different AWS workloads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EE69C-3945-204C-416C-D6F7EB0D7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04757-BD3F-B398-FEAC-9D6F0F7BF1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E4B8D1-9634-E1BD-CD89-A23BF8067C1D}"/>
              </a:ext>
            </a:extLst>
          </p:cNvPr>
          <p:cNvGrpSpPr/>
          <p:nvPr/>
        </p:nvGrpSpPr>
        <p:grpSpPr>
          <a:xfrm>
            <a:off x="2204718" y="2722057"/>
            <a:ext cx="1009892" cy="1024049"/>
            <a:chOff x="2204718" y="2722057"/>
            <a:chExt cx="1009892" cy="10240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717B8A-4F4B-411C-14FD-2A72C4AE1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4864" y="2722057"/>
              <a:ext cx="609600" cy="609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32DEA4-B409-B3F0-D459-43A90F12F022}"/>
                </a:ext>
              </a:extLst>
            </p:cNvPr>
            <p:cNvSpPr txBox="1"/>
            <p:nvPr/>
          </p:nvSpPr>
          <p:spPr>
            <a:xfrm>
              <a:off x="2204718" y="3376774"/>
              <a:ext cx="100989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CZ" dirty="0"/>
                <a:t>Customer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AD3066-A241-3BE0-D8E4-E2BB5F2D435B}"/>
              </a:ext>
            </a:extLst>
          </p:cNvPr>
          <p:cNvGrpSpPr/>
          <p:nvPr/>
        </p:nvGrpSpPr>
        <p:grpSpPr>
          <a:xfrm>
            <a:off x="4423727" y="2715914"/>
            <a:ext cx="1078821" cy="1020053"/>
            <a:chOff x="4419600" y="2714066"/>
            <a:chExt cx="1078821" cy="102005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4DCDD6-D12A-8B10-FA0F-E81B67246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4210" y="2714066"/>
              <a:ext cx="609600" cy="609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E8B297-E0BD-0DC6-E64B-F8EF1A0C2677}"/>
                </a:ext>
              </a:extLst>
            </p:cNvPr>
            <p:cNvSpPr txBox="1"/>
            <p:nvPr/>
          </p:nvSpPr>
          <p:spPr>
            <a:xfrm>
              <a:off x="4419600" y="3364787"/>
              <a:ext cx="1078821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CZ" dirty="0"/>
                <a:t>Internal 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9ECBE9-8571-E2C4-851A-9E7EEA735A38}"/>
              </a:ext>
            </a:extLst>
          </p:cNvPr>
          <p:cNvGrpSpPr/>
          <p:nvPr/>
        </p:nvGrpSpPr>
        <p:grpSpPr>
          <a:xfrm>
            <a:off x="6711665" y="2710070"/>
            <a:ext cx="1256754" cy="1024049"/>
            <a:chOff x="6706905" y="2710070"/>
            <a:chExt cx="1256754" cy="102404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943870-4BAB-2BFA-F113-78635AB5C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482" y="2710070"/>
              <a:ext cx="609600" cy="6096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A03C5F-7AA4-661C-8F2B-9D37AFBC0307}"/>
                </a:ext>
              </a:extLst>
            </p:cNvPr>
            <p:cNvSpPr txBox="1"/>
            <p:nvPr/>
          </p:nvSpPr>
          <p:spPr>
            <a:xfrm>
              <a:off x="6706905" y="3364787"/>
              <a:ext cx="1256754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CZ" dirty="0"/>
                <a:t>Engineering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D4FF4A-D583-2787-75F8-DD209A729989}"/>
              </a:ext>
            </a:extLst>
          </p:cNvPr>
          <p:cNvGrpSpPr/>
          <p:nvPr/>
        </p:nvGrpSpPr>
        <p:grpSpPr>
          <a:xfrm>
            <a:off x="9177536" y="2717762"/>
            <a:ext cx="907300" cy="1022501"/>
            <a:chOff x="9177536" y="2718062"/>
            <a:chExt cx="907300" cy="102250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4032F3-F1FD-FDEE-2288-3DD70188A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386" y="2718062"/>
              <a:ext cx="609600" cy="6096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383C5C-D400-1A80-2344-4A9CA34E8944}"/>
                </a:ext>
              </a:extLst>
            </p:cNvPr>
            <p:cNvSpPr txBox="1"/>
            <p:nvPr/>
          </p:nvSpPr>
          <p:spPr>
            <a:xfrm>
              <a:off x="9177536" y="3371231"/>
              <a:ext cx="907300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CZ" dirty="0"/>
                <a:t>Sandbox</a:t>
              </a:r>
            </a:p>
          </p:txBody>
        </p:sp>
      </p:grp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49100D1D-1A94-956D-9E46-968978A0DD48}"/>
              </a:ext>
            </a:extLst>
          </p:cNvPr>
          <p:cNvSpPr txBox="1">
            <a:spLocks/>
          </p:cNvSpPr>
          <p:nvPr/>
        </p:nvSpPr>
        <p:spPr>
          <a:xfrm>
            <a:off x="155716" y="4815252"/>
            <a:ext cx="5112221" cy="34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Z" dirty="0">
                <a:solidFill>
                  <a:schemeClr val="accent1"/>
                </a:solidFill>
              </a:rPr>
              <a:t>More secure</a:t>
            </a:r>
          </a:p>
          <a:p>
            <a:pPr marL="0" indent="0" algn="ctr">
              <a:buNone/>
            </a:pPr>
            <a:endParaRPr lang="en-CZ" dirty="0">
              <a:solidFill>
                <a:schemeClr val="accent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50AEB2A-E62B-5E5B-EF67-896DABC80380}"/>
              </a:ext>
            </a:extLst>
          </p:cNvPr>
          <p:cNvSpPr/>
          <p:nvPr/>
        </p:nvSpPr>
        <p:spPr>
          <a:xfrm rot="10800000">
            <a:off x="1964638" y="4008509"/>
            <a:ext cx="7679972" cy="644230"/>
          </a:xfrm>
          <a:prstGeom prst="rightArrow">
            <a:avLst/>
          </a:prstGeom>
          <a:gradFill>
            <a:gsLst>
              <a:gs pos="0">
                <a:srgbClr val="222E3E"/>
              </a:gs>
              <a:gs pos="100000">
                <a:srgbClr val="D6006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517B552-2E0E-6941-E988-9B574A93D6B1}"/>
              </a:ext>
            </a:extLst>
          </p:cNvPr>
          <p:cNvSpPr txBox="1">
            <a:spLocks/>
          </p:cNvSpPr>
          <p:nvPr/>
        </p:nvSpPr>
        <p:spPr>
          <a:xfrm>
            <a:off x="6373089" y="4742607"/>
            <a:ext cx="5112221" cy="34507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Z" dirty="0">
                <a:solidFill>
                  <a:schemeClr val="accent1"/>
                </a:solidFill>
              </a:rPr>
              <a:t>Less secure</a:t>
            </a:r>
          </a:p>
        </p:txBody>
      </p:sp>
    </p:spTree>
    <p:extLst>
      <p:ext uri="{BB962C8B-B14F-4D97-AF65-F5344CB8AC3E}">
        <p14:creationId xmlns:p14="http://schemas.microsoft.com/office/powerpoint/2010/main" val="233374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0D12-AEFB-FCD5-5E65-4A823084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CZ" dirty="0"/>
              <a:t>Solutions and adjustments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3C0D97-0EC4-7B6C-6C22-FD0F7ED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A59E-4B3E-688B-9E9F-B8664ECC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Alternate contacts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69E5-2D85-1031-CF1A-742C15FC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3373231"/>
          </a:xfrm>
        </p:spPr>
        <p:txBody>
          <a:bodyPr/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resource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aws_account_alternate_contact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"contacts"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alternate_contact_type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"SECURITY"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name =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"CSIRT TEAM"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title =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"CSIRT TEAM"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email_address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xxx@ataccama.com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</a:p>
          <a:p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dirty="0" err="1">
                <a:solidFill>
                  <a:srgbClr val="D4D4D4"/>
                </a:solidFill>
                <a:latin typeface="Menlo" panose="020B0609030804020204" pitchFamily="49" charset="0"/>
              </a:rPr>
              <a:t>phone_number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"+420xxxx"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1F2E1-4C69-4C08-28B3-AFD77B95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B5A831-D22B-91F5-0466-50BA80FEF030}"/>
              </a:ext>
            </a:extLst>
          </p:cNvPr>
          <p:cNvSpPr/>
          <p:nvPr/>
        </p:nvSpPr>
        <p:spPr>
          <a:xfrm>
            <a:off x="1955410" y="6006911"/>
            <a:ext cx="7849772" cy="98922"/>
          </a:xfrm>
          <a:prstGeom prst="rect">
            <a:avLst/>
          </a:prstGeom>
          <a:gradFill>
            <a:gsLst>
              <a:gs pos="0">
                <a:schemeClr val="accent6">
                  <a:alpha val="38285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3939A-A9EE-4E7E-C77E-5080A864E336}"/>
              </a:ext>
            </a:extLst>
          </p:cNvPr>
          <p:cNvSpPr txBox="1"/>
          <p:nvPr/>
        </p:nvSpPr>
        <p:spPr>
          <a:xfrm>
            <a:off x="2004442" y="5626145"/>
            <a:ext cx="40716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basic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57A66-F19A-CEEF-16C9-AC287C035675}"/>
              </a:ext>
            </a:extLst>
          </p:cNvPr>
          <p:cNvSpPr txBox="1"/>
          <p:nvPr/>
        </p:nvSpPr>
        <p:spPr>
          <a:xfrm>
            <a:off x="5357717" y="5614711"/>
            <a:ext cx="670055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medium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F924C-89B5-F539-5DB9-0C05403D466B}"/>
              </a:ext>
            </a:extLst>
          </p:cNvPr>
          <p:cNvSpPr txBox="1"/>
          <p:nvPr/>
        </p:nvSpPr>
        <p:spPr>
          <a:xfrm>
            <a:off x="9029329" y="5673614"/>
            <a:ext cx="77585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advanced</a:t>
            </a:r>
          </a:p>
        </p:txBody>
      </p:sp>
      <p:sp>
        <p:nvSpPr>
          <p:cNvPr id="9" name="Extract 8">
            <a:extLst>
              <a:ext uri="{FF2B5EF4-FFF2-40B4-BE49-F238E27FC236}">
                <a16:creationId xmlns:a16="http://schemas.microsoft.com/office/drawing/2014/main" id="{E5BBFBB8-B2E2-BBDA-5F96-47956D30587E}"/>
              </a:ext>
            </a:extLst>
          </p:cNvPr>
          <p:cNvSpPr/>
          <p:nvPr/>
        </p:nvSpPr>
        <p:spPr>
          <a:xfrm>
            <a:off x="1955410" y="6274702"/>
            <a:ext cx="197984" cy="197634"/>
          </a:xfrm>
          <a:prstGeom prst="flowChartExtract">
            <a:avLst/>
          </a:prstGeom>
          <a:solidFill>
            <a:schemeClr val="accent1">
              <a:alpha val="7932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0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FDAE-1CEC-8F50-1DA0-071C7BF7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Z" dirty="0"/>
              <a:t>Special guest from AWS!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DA760-B584-6740-77FD-F54FF972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098" name="Picture 2" descr="Pavol Sojak">
            <a:extLst>
              <a:ext uri="{FF2B5EF4-FFF2-40B4-BE49-F238E27FC236}">
                <a16:creationId xmlns:a16="http://schemas.microsoft.com/office/drawing/2014/main" id="{8C6C8A12-392F-5EAA-8D8B-27C66BC80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077" y="1910916"/>
            <a:ext cx="2528712" cy="252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ABB373-DCD0-02CF-21BE-8EF48E4FE55D}"/>
              </a:ext>
            </a:extLst>
          </p:cNvPr>
          <p:cNvSpPr txBox="1"/>
          <p:nvPr/>
        </p:nvSpPr>
        <p:spPr>
          <a:xfrm>
            <a:off x="3830411" y="4914899"/>
            <a:ext cx="4531177" cy="6463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GB" b="1" dirty="0" err="1">
                <a:latin typeface="-apple-system"/>
              </a:rPr>
              <a:t>Pavol</a:t>
            </a:r>
            <a:r>
              <a:rPr lang="en-GB" b="1" dirty="0">
                <a:latin typeface="-apple-system"/>
              </a:rPr>
              <a:t> </a:t>
            </a:r>
            <a:r>
              <a:rPr lang="en-GB" b="1" dirty="0" err="1">
                <a:latin typeface="-apple-system"/>
              </a:rPr>
              <a:t>Sojak</a:t>
            </a:r>
            <a:endParaRPr lang="en-GB" b="1" i="0" dirty="0">
              <a:effectLst/>
              <a:latin typeface="-apple-system"/>
            </a:endParaRPr>
          </a:p>
          <a:p>
            <a:pPr algn="l"/>
            <a:r>
              <a:rPr lang="en-GB" b="1" i="0" dirty="0">
                <a:effectLst/>
                <a:latin typeface="-apple-system"/>
              </a:rPr>
              <a:t>AWS Account Manager - Business Development</a:t>
            </a:r>
            <a:endParaRPr lang="en-CZ" dirty="0" err="1"/>
          </a:p>
        </p:txBody>
      </p:sp>
    </p:spTree>
    <p:extLst>
      <p:ext uri="{BB962C8B-B14F-4D97-AF65-F5344CB8AC3E}">
        <p14:creationId xmlns:p14="http://schemas.microsoft.com/office/powerpoint/2010/main" val="216269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A59E-4B3E-688B-9E9F-B8664ECC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EBS default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69E5-2D85-1031-CF1A-742C15FC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994118"/>
          </a:xfrm>
        </p:spPr>
        <p:txBody>
          <a:bodyPr/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resource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aws_ebs_encryption_by_default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ebsEncryption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enabled = </a:t>
            </a:r>
            <a:r>
              <a:rPr lang="en-GB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1F2E1-4C69-4C08-28B3-AFD77B95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FF678-080F-1CBE-69D3-85CFC4A6B7F6}"/>
              </a:ext>
            </a:extLst>
          </p:cNvPr>
          <p:cNvSpPr/>
          <p:nvPr/>
        </p:nvSpPr>
        <p:spPr>
          <a:xfrm>
            <a:off x="1955410" y="6006911"/>
            <a:ext cx="7849772" cy="98922"/>
          </a:xfrm>
          <a:prstGeom prst="rect">
            <a:avLst/>
          </a:prstGeom>
          <a:gradFill>
            <a:gsLst>
              <a:gs pos="0">
                <a:schemeClr val="accent6">
                  <a:alpha val="38285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9C497-DEED-FD90-71E3-987224831E8C}"/>
              </a:ext>
            </a:extLst>
          </p:cNvPr>
          <p:cNvSpPr txBox="1"/>
          <p:nvPr/>
        </p:nvSpPr>
        <p:spPr>
          <a:xfrm>
            <a:off x="2004442" y="5626145"/>
            <a:ext cx="40716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basic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046F3-AB59-9223-B299-28EDF26D906E}"/>
              </a:ext>
            </a:extLst>
          </p:cNvPr>
          <p:cNvSpPr txBox="1"/>
          <p:nvPr/>
        </p:nvSpPr>
        <p:spPr>
          <a:xfrm>
            <a:off x="5357717" y="5614711"/>
            <a:ext cx="670055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medium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0E068-2F57-CD1F-1315-CEE34023718F}"/>
              </a:ext>
            </a:extLst>
          </p:cNvPr>
          <p:cNvSpPr txBox="1"/>
          <p:nvPr/>
        </p:nvSpPr>
        <p:spPr>
          <a:xfrm>
            <a:off x="9029329" y="5673614"/>
            <a:ext cx="77585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advanced</a:t>
            </a:r>
          </a:p>
        </p:txBody>
      </p:sp>
      <p:sp>
        <p:nvSpPr>
          <p:cNvPr id="9" name="Extract 8">
            <a:extLst>
              <a:ext uri="{FF2B5EF4-FFF2-40B4-BE49-F238E27FC236}">
                <a16:creationId xmlns:a16="http://schemas.microsoft.com/office/drawing/2014/main" id="{B8BF931D-FEE1-71FD-77BF-CD05E6F57836}"/>
              </a:ext>
            </a:extLst>
          </p:cNvPr>
          <p:cNvSpPr/>
          <p:nvPr/>
        </p:nvSpPr>
        <p:spPr>
          <a:xfrm>
            <a:off x="2407694" y="6274702"/>
            <a:ext cx="197984" cy="197634"/>
          </a:xfrm>
          <a:prstGeom prst="flowChartExtract">
            <a:avLst/>
          </a:prstGeom>
          <a:solidFill>
            <a:schemeClr val="accent1">
              <a:alpha val="7932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7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A59E-4B3E-688B-9E9F-B8664ECC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HW MFA Root Security Hub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69E5-2D85-1031-CF1A-742C15FC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14500"/>
            <a:ext cx="10972800" cy="1646605"/>
          </a:xfrm>
        </p:spPr>
        <p:txBody>
          <a:bodyPr/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resource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aws_securityhub_standards_control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 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ensure_hw_mfa_for_root_enabled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 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standards_control_arn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"…/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xxxx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/v/1.0.0/IAM.6"</a:t>
            </a:r>
          </a:p>
          <a:p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dirty="0" err="1">
                <a:solidFill>
                  <a:srgbClr val="D4D4D4"/>
                </a:solidFill>
                <a:latin typeface="Menlo" panose="020B0609030804020204" pitchFamily="49" charset="0"/>
              </a:rPr>
              <a:t>control_status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"DISABLED"</a:t>
            </a:r>
          </a:p>
          <a:p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GB" dirty="0" err="1">
                <a:solidFill>
                  <a:srgbClr val="D4D4D4"/>
                </a:solidFill>
                <a:latin typeface="Menlo" panose="020B0609030804020204" pitchFamily="49" charset="0"/>
              </a:rPr>
              <a:t>disabled_reason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disabled via AFT as ROOT user is disabled by SCP"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1F2E1-4C69-4C08-28B3-AFD77B95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A6B49-E848-321B-6974-7A626C1D6642}"/>
              </a:ext>
            </a:extLst>
          </p:cNvPr>
          <p:cNvSpPr/>
          <p:nvPr/>
        </p:nvSpPr>
        <p:spPr>
          <a:xfrm>
            <a:off x="1955410" y="6006911"/>
            <a:ext cx="7849772" cy="98922"/>
          </a:xfrm>
          <a:prstGeom prst="rect">
            <a:avLst/>
          </a:prstGeom>
          <a:gradFill>
            <a:gsLst>
              <a:gs pos="0">
                <a:schemeClr val="accent6">
                  <a:alpha val="38285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F91A6-0764-1475-52DB-39A7E5002EFF}"/>
              </a:ext>
            </a:extLst>
          </p:cNvPr>
          <p:cNvSpPr txBox="1"/>
          <p:nvPr/>
        </p:nvSpPr>
        <p:spPr>
          <a:xfrm>
            <a:off x="2004442" y="5626145"/>
            <a:ext cx="40716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basic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EE1D8-4FC3-D657-DFF3-1EBBB360EC83}"/>
              </a:ext>
            </a:extLst>
          </p:cNvPr>
          <p:cNvSpPr txBox="1"/>
          <p:nvPr/>
        </p:nvSpPr>
        <p:spPr>
          <a:xfrm>
            <a:off x="5357717" y="5614711"/>
            <a:ext cx="670055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medium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09CBA-19F9-ADEC-A566-148CE6187D58}"/>
              </a:ext>
            </a:extLst>
          </p:cNvPr>
          <p:cNvSpPr txBox="1"/>
          <p:nvPr/>
        </p:nvSpPr>
        <p:spPr>
          <a:xfrm>
            <a:off x="9029329" y="5673614"/>
            <a:ext cx="77585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advanced</a:t>
            </a:r>
          </a:p>
        </p:txBody>
      </p:sp>
      <p:sp>
        <p:nvSpPr>
          <p:cNvPr id="9" name="Extract 8">
            <a:extLst>
              <a:ext uri="{FF2B5EF4-FFF2-40B4-BE49-F238E27FC236}">
                <a16:creationId xmlns:a16="http://schemas.microsoft.com/office/drawing/2014/main" id="{10CC7E3B-B882-02CC-4E6A-23A77CB7185F}"/>
              </a:ext>
            </a:extLst>
          </p:cNvPr>
          <p:cNvSpPr/>
          <p:nvPr/>
        </p:nvSpPr>
        <p:spPr>
          <a:xfrm>
            <a:off x="3381089" y="6274702"/>
            <a:ext cx="197984" cy="197634"/>
          </a:xfrm>
          <a:prstGeom prst="flowChartExtract">
            <a:avLst/>
          </a:prstGeom>
          <a:solidFill>
            <a:schemeClr val="accent1">
              <a:alpha val="7932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5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A59E-4B3E-688B-9E9F-B8664ECC7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Local development (for debug purposes)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69E5-2D85-1031-CF1A-742C15FC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91" y="2973457"/>
            <a:ext cx="10972800" cy="2114425"/>
          </a:xfrm>
        </p:spPr>
        <p:txBody>
          <a:bodyPr vert="horz" wrap="square" lIns="0" tIns="45720" rIns="0" bIns="45720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2400" dirty="0">
                <a:latin typeface="Amazon Ember Display" panose="020F0603020204020204" pitchFamily="34" charset="0"/>
              </a:rPr>
              <a:t>Get the inspiration from the pipeline itself </a:t>
            </a:r>
          </a:p>
          <a:p>
            <a:pPr algn="ctr">
              <a:spcAft>
                <a:spcPts val="1800"/>
              </a:spcAft>
            </a:pPr>
            <a:r>
              <a:rPr lang="en-GB" sz="2400" dirty="0" err="1">
                <a:latin typeface="Amazon Ember Display" panose="020F0603020204020204" pitchFamily="34" charset="0"/>
              </a:rPr>
              <a:t>src</a:t>
            </a:r>
            <a:r>
              <a:rPr lang="en-GB" sz="2400" dirty="0">
                <a:latin typeface="Amazon Ember Display" panose="020F0603020204020204" pitchFamily="34" charset="0"/>
              </a:rPr>
              <a:t>: modules/aft-customizations/</a:t>
            </a:r>
            <a:r>
              <a:rPr lang="en-GB" sz="2400" dirty="0" err="1">
                <a:latin typeface="Amazon Ember Display" panose="020F0603020204020204" pitchFamily="34" charset="0"/>
              </a:rPr>
              <a:t>buildspecs</a:t>
            </a:r>
            <a:endParaRPr lang="en-GB" sz="2400" dirty="0">
              <a:latin typeface="Amazon Ember Display" panose="020F0603020204020204" pitchFamily="34" charset="0"/>
            </a:endParaRPr>
          </a:p>
          <a:p>
            <a:pPr marL="342900" indent="-342900" algn="ctr">
              <a:spcAft>
                <a:spcPts val="1800"/>
              </a:spcAft>
              <a:buChar char="•"/>
            </a:pPr>
            <a:endParaRPr lang="en-GB" sz="2400" dirty="0">
              <a:latin typeface="Amazon Ember Display" panose="020F0603020204020204" pitchFamily="34" charset="0"/>
            </a:endParaRPr>
          </a:p>
          <a:p>
            <a:pPr marL="342900" indent="-342900" algn="ctr">
              <a:spcAft>
                <a:spcPts val="1800"/>
              </a:spcAft>
              <a:buChar char="•"/>
            </a:pPr>
            <a:endParaRPr lang="en-CZ" sz="2400" dirty="0">
              <a:latin typeface="Amazon Ember Display" panose="020F06030202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1F2E1-4C69-4C08-28B3-AFD77B95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C0723-1B59-F9E6-1FE6-273FE49D61FE}"/>
              </a:ext>
            </a:extLst>
          </p:cNvPr>
          <p:cNvSpPr/>
          <p:nvPr/>
        </p:nvSpPr>
        <p:spPr>
          <a:xfrm>
            <a:off x="1955410" y="6006911"/>
            <a:ext cx="7849772" cy="98922"/>
          </a:xfrm>
          <a:prstGeom prst="rect">
            <a:avLst/>
          </a:prstGeom>
          <a:gradFill>
            <a:gsLst>
              <a:gs pos="0">
                <a:schemeClr val="accent6">
                  <a:alpha val="38285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9F06E-D60F-4B39-6430-CFB6E3C9E7F9}"/>
              </a:ext>
            </a:extLst>
          </p:cNvPr>
          <p:cNvSpPr txBox="1"/>
          <p:nvPr/>
        </p:nvSpPr>
        <p:spPr>
          <a:xfrm>
            <a:off x="2004442" y="5626145"/>
            <a:ext cx="40716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basic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447DF-EE26-B280-4EF7-B89BC2A1ADE5}"/>
              </a:ext>
            </a:extLst>
          </p:cNvPr>
          <p:cNvSpPr txBox="1"/>
          <p:nvPr/>
        </p:nvSpPr>
        <p:spPr>
          <a:xfrm>
            <a:off x="5357717" y="5614711"/>
            <a:ext cx="670055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medium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F03EA-440F-0965-2E6C-B7D89A6DC7E5}"/>
              </a:ext>
            </a:extLst>
          </p:cNvPr>
          <p:cNvSpPr txBox="1"/>
          <p:nvPr/>
        </p:nvSpPr>
        <p:spPr>
          <a:xfrm>
            <a:off x="9029329" y="5673614"/>
            <a:ext cx="77585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advanced</a:t>
            </a:r>
          </a:p>
        </p:txBody>
      </p:sp>
      <p:sp>
        <p:nvSpPr>
          <p:cNvPr id="9" name="Extract 8">
            <a:extLst>
              <a:ext uri="{FF2B5EF4-FFF2-40B4-BE49-F238E27FC236}">
                <a16:creationId xmlns:a16="http://schemas.microsoft.com/office/drawing/2014/main" id="{4166D986-5B35-AA54-E855-CC61F1491C51}"/>
              </a:ext>
            </a:extLst>
          </p:cNvPr>
          <p:cNvSpPr/>
          <p:nvPr/>
        </p:nvSpPr>
        <p:spPr>
          <a:xfrm>
            <a:off x="5651477" y="6190683"/>
            <a:ext cx="197984" cy="197634"/>
          </a:xfrm>
          <a:prstGeom prst="flowChartExtract">
            <a:avLst/>
          </a:prstGeom>
          <a:solidFill>
            <a:schemeClr val="accent1">
              <a:alpha val="7932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4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3322-8FBF-9B7D-B595-4189A1E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Multi Region support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F0BDC-0F17-C546-CDB7-811BD2B55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E97C-391B-6154-ABB2-DE6E2D212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4EC1B4-6CB2-4061-01E3-11D54521CBF5}"/>
              </a:ext>
            </a:extLst>
          </p:cNvPr>
          <p:cNvSpPr txBox="1"/>
          <p:nvPr/>
        </p:nvSpPr>
        <p:spPr>
          <a:xfrm>
            <a:off x="996906" y="3817867"/>
            <a:ext cx="315791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dirty="0"/>
              <a:t>Ataccama supports 15 regions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DA3D7-47FE-694A-CB02-F0B0FAD4D9AC}"/>
              </a:ext>
            </a:extLst>
          </p:cNvPr>
          <p:cNvSpPr txBox="1"/>
          <p:nvPr/>
        </p:nvSpPr>
        <p:spPr>
          <a:xfrm>
            <a:off x="6390540" y="3817867"/>
            <a:ext cx="449802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dirty="0"/>
              <a:t>AFT and TF supports multiple TF Providers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404693-BBC6-DBC7-2B5E-C48B42A5EB20}"/>
              </a:ext>
            </a:extLst>
          </p:cNvPr>
          <p:cNvSpPr/>
          <p:nvPr/>
        </p:nvSpPr>
        <p:spPr>
          <a:xfrm>
            <a:off x="1955410" y="6006911"/>
            <a:ext cx="7849772" cy="98922"/>
          </a:xfrm>
          <a:prstGeom prst="rect">
            <a:avLst/>
          </a:prstGeom>
          <a:gradFill>
            <a:gsLst>
              <a:gs pos="0">
                <a:schemeClr val="accent6">
                  <a:alpha val="38285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95FD1-CDE0-AF88-E32A-5C9238279698}"/>
              </a:ext>
            </a:extLst>
          </p:cNvPr>
          <p:cNvSpPr txBox="1"/>
          <p:nvPr/>
        </p:nvSpPr>
        <p:spPr>
          <a:xfrm>
            <a:off x="2004442" y="5626145"/>
            <a:ext cx="40716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basic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7BD3F1-FB9F-9629-544E-4EF8A0D6E207}"/>
              </a:ext>
            </a:extLst>
          </p:cNvPr>
          <p:cNvSpPr txBox="1"/>
          <p:nvPr/>
        </p:nvSpPr>
        <p:spPr>
          <a:xfrm>
            <a:off x="5357717" y="5614711"/>
            <a:ext cx="670055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medium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BCFF1-0DC3-8151-F3AF-5B36EA892A06}"/>
              </a:ext>
            </a:extLst>
          </p:cNvPr>
          <p:cNvSpPr txBox="1"/>
          <p:nvPr/>
        </p:nvSpPr>
        <p:spPr>
          <a:xfrm>
            <a:off x="9029329" y="5673614"/>
            <a:ext cx="77585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1400" dirty="0"/>
              <a:t>advanced</a:t>
            </a:r>
          </a:p>
        </p:txBody>
      </p:sp>
      <p:sp>
        <p:nvSpPr>
          <p:cNvPr id="11" name="Extract 10">
            <a:extLst>
              <a:ext uri="{FF2B5EF4-FFF2-40B4-BE49-F238E27FC236}">
                <a16:creationId xmlns:a16="http://schemas.microsoft.com/office/drawing/2014/main" id="{6D366F9A-B529-8BE6-4D4E-87D3C4439283}"/>
              </a:ext>
            </a:extLst>
          </p:cNvPr>
          <p:cNvSpPr/>
          <p:nvPr/>
        </p:nvSpPr>
        <p:spPr>
          <a:xfrm>
            <a:off x="9318263" y="6216308"/>
            <a:ext cx="197984" cy="197634"/>
          </a:xfrm>
          <a:prstGeom prst="flowChartExtract">
            <a:avLst/>
          </a:prstGeom>
          <a:solidFill>
            <a:schemeClr val="accent1">
              <a:alpha val="7932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04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3322-8FBF-9B7D-B595-4189A1E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Multi Region support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F0BDC-0F17-C546-CDB7-811BD2B55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E97C-391B-6154-ABB2-DE6E2D212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936D1-7522-612C-E522-51DC35B08219}"/>
              </a:ext>
            </a:extLst>
          </p:cNvPr>
          <p:cNvSpPr txBox="1"/>
          <p:nvPr/>
        </p:nvSpPr>
        <p:spPr>
          <a:xfrm>
            <a:off x="609600" y="3781442"/>
            <a:ext cx="5632952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dirty="0"/>
              <a:t>TF code with multiple TF providers is not “clean code”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D3A8D-E233-12EA-6941-3A0D611E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504" y="0"/>
            <a:ext cx="3963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3322-8FBF-9B7D-B595-4189A1E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Multi Region support with Terragrunt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F0BDC-0F17-C546-CDB7-811BD2B55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E97C-391B-6154-ABB2-DE6E2D212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DA3D7-47FE-694A-CB02-F0B0FAD4D9AC}"/>
              </a:ext>
            </a:extLst>
          </p:cNvPr>
          <p:cNvSpPr txBox="1"/>
          <p:nvPr/>
        </p:nvSpPr>
        <p:spPr>
          <a:xfrm>
            <a:off x="3621764" y="2833515"/>
            <a:ext cx="494847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dirty="0"/>
              <a:t>We decided to replace Terraform by Terragrunt</a:t>
            </a:r>
          </a:p>
        </p:txBody>
      </p:sp>
      <p:pic>
        <p:nvPicPr>
          <p:cNvPr id="1026" name="Picture 2" descr="Terragrunt | Terraform wrapper">
            <a:extLst>
              <a:ext uri="{FF2B5EF4-FFF2-40B4-BE49-F238E27FC236}">
                <a16:creationId xmlns:a16="http://schemas.microsoft.com/office/drawing/2014/main" id="{72C05506-FC09-E0D9-0C87-37C9FD672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547" y="3202847"/>
            <a:ext cx="6218903" cy="349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05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3322-8FBF-9B7D-B595-4189A1E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Multi Region support with Terragrunt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F0BDC-0F17-C546-CDB7-811BD2B55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E97C-391B-6154-ABB2-DE6E2D212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B8185-8C1F-73BB-D961-A845C7497F8A}"/>
              </a:ext>
            </a:extLst>
          </p:cNvPr>
          <p:cNvSpPr txBox="1"/>
          <p:nvPr/>
        </p:nvSpPr>
        <p:spPr>
          <a:xfrm>
            <a:off x="609600" y="2285606"/>
            <a:ext cx="561421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CZ" dirty="0">
                <a:latin typeface="Lucida Console" panose="020B0609040504020204" pitchFamily="49" charset="0"/>
              </a:rPr>
              <a:t>/modules/ssm/ssm.tf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54C24-8990-9C8A-F78E-3BC6E7C5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761" y="3639543"/>
            <a:ext cx="5085553" cy="120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1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3322-8FBF-9B7D-B595-4189A1E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Multi Region support with Terragrunt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F0BDC-0F17-C546-CDB7-811BD2B55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E97C-391B-6154-ABB2-DE6E2D212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AC98A-FF2A-F174-71AE-BD4A3798F8B9}"/>
              </a:ext>
            </a:extLst>
          </p:cNvPr>
          <p:cNvSpPr txBox="1"/>
          <p:nvPr/>
        </p:nvSpPr>
        <p:spPr>
          <a:xfrm>
            <a:off x="609600" y="2115645"/>
            <a:ext cx="5614219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endParaRPr lang="en-CZ" dirty="0">
              <a:latin typeface="Lucida Console" panose="020B0609040504020204" pitchFamily="49" charset="0"/>
            </a:endParaRPr>
          </a:p>
          <a:p>
            <a:pPr algn="l"/>
            <a:r>
              <a:rPr lang="en-CZ" dirty="0">
                <a:latin typeface="Lucida Console" panose="020B0609040504020204" pitchFamily="49" charset="0"/>
              </a:rPr>
              <a:t>/regions/eu-central-1/terragrunt.hcl</a:t>
            </a:r>
          </a:p>
          <a:p>
            <a:pPr algn="l"/>
            <a:r>
              <a:rPr lang="en-CZ" dirty="0">
                <a:latin typeface="Lucida Console" panose="020B0609040504020204" pitchFamily="49" charset="0"/>
              </a:rPr>
              <a:t>        </a:t>
            </a:r>
            <a:r>
              <a:rPr lang="en-CZ" dirty="0">
                <a:solidFill>
                  <a:schemeClr val="tx1">
                    <a:alpha val="57000"/>
                  </a:schemeClr>
                </a:solidFill>
                <a:latin typeface="Lucida Console" panose="020B0609040504020204" pitchFamily="49" charset="0"/>
              </a:rPr>
              <a:t>/us-east-1/terragrunt.hcl</a:t>
            </a:r>
          </a:p>
          <a:p>
            <a:pPr algn="l"/>
            <a:r>
              <a:rPr lang="en-CZ" dirty="0">
                <a:solidFill>
                  <a:schemeClr val="tx1">
                    <a:alpha val="57000"/>
                  </a:schemeClr>
                </a:solidFill>
                <a:latin typeface="Lucida Console" panose="020B0609040504020204" pitchFamily="49" charset="0"/>
              </a:rPr>
              <a:t>        /eu-west-1/terragrunt.hcl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2800E-FB78-257D-9DC0-5D1A7D9D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547" y="3581399"/>
            <a:ext cx="5600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486E6-C546-548C-3E28-3E4D9316A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542" y="2340683"/>
            <a:ext cx="7772400" cy="40054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2687BD-A725-EC45-B4F8-4947B23175D4}"/>
              </a:ext>
            </a:extLst>
          </p:cNvPr>
          <p:cNvSpPr/>
          <p:nvPr/>
        </p:nvSpPr>
        <p:spPr>
          <a:xfrm>
            <a:off x="0" y="44845"/>
            <a:ext cx="12192000" cy="2274642"/>
          </a:xfrm>
          <a:prstGeom prst="rect">
            <a:avLst/>
          </a:prstGeom>
          <a:solidFill>
            <a:srgbClr val="22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F8007-3009-2889-DADD-9E49A4BDDE02}"/>
              </a:ext>
            </a:extLst>
          </p:cNvPr>
          <p:cNvSpPr/>
          <p:nvPr/>
        </p:nvSpPr>
        <p:spPr>
          <a:xfrm>
            <a:off x="0" y="0"/>
            <a:ext cx="12192000" cy="2274642"/>
          </a:xfrm>
          <a:prstGeom prst="rect">
            <a:avLst/>
          </a:prstGeom>
          <a:solidFill>
            <a:srgbClr val="22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A3322-8FBF-9B7D-B595-4189A1E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Multi Region support with Terragrunt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F0BDC-0F17-C546-CDB7-811BD2B55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E97C-391B-6154-ABB2-DE6E2D212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DA3D7-47FE-694A-CB02-F0B0FAD4D9AC}"/>
              </a:ext>
            </a:extLst>
          </p:cNvPr>
          <p:cNvSpPr txBox="1"/>
          <p:nvPr/>
        </p:nvSpPr>
        <p:spPr>
          <a:xfrm>
            <a:off x="3621764" y="2833515"/>
            <a:ext cx="494847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dirty="0"/>
              <a:t>We decided to replace Terraform by Terragrunt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132133-1357-96D2-4644-8CB8D97923FA}"/>
              </a:ext>
            </a:extLst>
          </p:cNvPr>
          <p:cNvSpPr txBox="1"/>
          <p:nvPr/>
        </p:nvSpPr>
        <p:spPr>
          <a:xfrm>
            <a:off x="1891200" y="3764370"/>
            <a:ext cx="13907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CZ" dirty="0"/>
              <a:t>Pros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6C053-1381-8300-0A47-C4D4B79C6E31}"/>
              </a:ext>
            </a:extLst>
          </p:cNvPr>
          <p:cNvSpPr txBox="1"/>
          <p:nvPr/>
        </p:nvSpPr>
        <p:spPr>
          <a:xfrm>
            <a:off x="8910077" y="3817867"/>
            <a:ext cx="1390723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CZ" dirty="0"/>
              <a:t>CONS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411C8-3F5F-4765-541B-4C37E15F4812}"/>
              </a:ext>
            </a:extLst>
          </p:cNvPr>
          <p:cNvSpPr txBox="1"/>
          <p:nvPr/>
        </p:nvSpPr>
        <p:spPr>
          <a:xfrm>
            <a:off x="609600" y="1905310"/>
            <a:ext cx="1002628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err="1">
                <a:latin typeface="Amazon Ember Display" panose="020F0603020204020204" pitchFamily="34" charset="0"/>
              </a:rPr>
              <a:t>Ataccama</a:t>
            </a:r>
            <a:r>
              <a:rPr lang="en-GB" dirty="0">
                <a:latin typeface="Amazon Ember Display" panose="020F0603020204020204" pitchFamily="34" charset="0"/>
              </a:rPr>
              <a:t>-aft-fork</a:t>
            </a:r>
            <a:r>
              <a:rPr lang="en-GB" sz="1800" dirty="0">
                <a:latin typeface="Amazon Ember Display" panose="020F0603020204020204" pitchFamily="34" charset="0"/>
              </a:rPr>
              <a:t>/modules/aft-customizations/</a:t>
            </a:r>
            <a:r>
              <a:rPr lang="en-GB" sz="1800" dirty="0" err="1">
                <a:latin typeface="Amazon Ember Display" panose="020F0603020204020204" pitchFamily="34" charset="0"/>
              </a:rPr>
              <a:t>buildspecs</a:t>
            </a:r>
            <a:endParaRPr lang="en-GB" sz="18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3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126842-DD0B-17A0-3C72-77C6ED047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2" y="491685"/>
            <a:ext cx="11399508" cy="58746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E97C-391B-6154-ABB2-DE6E2D212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B1F3FE-FFB6-4E56-5249-416FBB9F5022}"/>
              </a:ext>
            </a:extLst>
          </p:cNvPr>
          <p:cNvSpPr/>
          <p:nvPr/>
        </p:nvSpPr>
        <p:spPr>
          <a:xfrm>
            <a:off x="1228725" y="4978400"/>
            <a:ext cx="10353674" cy="1577658"/>
          </a:xfrm>
          <a:prstGeom prst="rect">
            <a:avLst/>
          </a:prstGeom>
          <a:noFill/>
          <a:ln w="158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EBACC-9278-AF9C-C9AD-98BD35001D2D}"/>
              </a:ext>
            </a:extLst>
          </p:cNvPr>
          <p:cNvSpPr/>
          <p:nvPr/>
        </p:nvSpPr>
        <p:spPr>
          <a:xfrm>
            <a:off x="0" y="44845"/>
            <a:ext cx="12192000" cy="2274642"/>
          </a:xfrm>
          <a:prstGeom prst="rect">
            <a:avLst/>
          </a:prstGeom>
          <a:solidFill>
            <a:srgbClr val="22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CZ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A3322-8FBF-9B7D-B595-4189A1E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Multi Region support with Terragrunt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F0BDC-0F17-C546-CDB7-811BD2B55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411C8-3F5F-4765-541B-4C37E15F4812}"/>
              </a:ext>
            </a:extLst>
          </p:cNvPr>
          <p:cNvSpPr txBox="1"/>
          <p:nvPr/>
        </p:nvSpPr>
        <p:spPr>
          <a:xfrm>
            <a:off x="609600" y="1905310"/>
            <a:ext cx="1002628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dirty="0" err="1">
                <a:latin typeface="Amazon Ember Display" panose="020F0603020204020204" pitchFamily="34" charset="0"/>
              </a:rPr>
              <a:t>Ataccama</a:t>
            </a:r>
            <a:r>
              <a:rPr lang="en-GB" dirty="0">
                <a:latin typeface="Amazon Ember Display" panose="020F0603020204020204" pitchFamily="34" charset="0"/>
              </a:rPr>
              <a:t>-aft-fork</a:t>
            </a:r>
            <a:r>
              <a:rPr lang="en-GB" sz="1800" dirty="0">
                <a:latin typeface="Amazon Ember Display" panose="020F0603020204020204" pitchFamily="34" charset="0"/>
              </a:rPr>
              <a:t>/modules/aft-customizations/</a:t>
            </a:r>
            <a:r>
              <a:rPr lang="en-GB" sz="1800" dirty="0" err="1">
                <a:latin typeface="Amazon Ember Display" panose="020F0603020204020204" pitchFamily="34" charset="0"/>
              </a:rPr>
              <a:t>buildspecs</a:t>
            </a:r>
            <a:endParaRPr lang="en-GB" sz="1800" dirty="0">
              <a:latin typeface="Amazon Ember Display" panose="020F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719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5544-18B3-95F7-B0D3-B872FDCA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93469"/>
            <a:ext cx="10972800" cy="535531"/>
          </a:xfrm>
        </p:spPr>
        <p:txBody>
          <a:bodyPr/>
          <a:lstStyle/>
          <a:p>
            <a:pPr algn="ctr"/>
            <a:r>
              <a:rPr lang="en-CZ" dirty="0"/>
              <a:t>ENJOY the meetup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6BB19-C4F7-A0CC-0BAE-43D43F12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1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0D12-AEFB-FCD5-5E65-4A823084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CZ" dirty="0"/>
              <a:t>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3C0D97-0EC4-7B6C-6C22-FD0F7ED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3322-8FBF-9B7D-B595-4189A1E3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5334000" cy="1085849"/>
          </a:xfrm>
        </p:spPr>
        <p:txBody>
          <a:bodyPr wrap="square" anchor="t">
            <a:normAutofit/>
          </a:bodyPr>
          <a:lstStyle/>
          <a:p>
            <a:r>
              <a:rPr lang="en-CZ" dirty="0"/>
              <a:t>AFT is not a toy for kids!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D5359B-70F3-8A88-3A29-B3FCE2F3C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1700"/>
            <a:ext cx="5486400" cy="4038599"/>
          </a:xfrm>
        </p:spPr>
        <p:txBody>
          <a:bodyPr wrap="square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 has access to EVERY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via role with policy </a:t>
            </a:r>
            <a:r>
              <a:rPr lang="en-US" dirty="0" err="1"/>
              <a:t>iam</a:t>
            </a:r>
            <a:r>
              <a:rPr lang="en-US" dirty="0"/>
              <a:t>::</a:t>
            </a:r>
            <a:r>
              <a:rPr lang="en-US" dirty="0" err="1"/>
              <a:t>aws:policy</a:t>
            </a:r>
            <a:r>
              <a:rPr lang="en-US" dirty="0"/>
              <a:t>/</a:t>
            </a:r>
            <a:r>
              <a:rPr lang="en-US" dirty="0" err="1"/>
              <a:t>AdministratorAccess</a:t>
            </a:r>
            <a:endParaRPr lang="en-US" dirty="0"/>
          </a:p>
        </p:txBody>
      </p:sp>
      <p:pic>
        <p:nvPicPr>
          <p:cNvPr id="14" name="Picture 13" descr="Cheetah in the grass">
            <a:extLst>
              <a:ext uri="{FF2B5EF4-FFF2-40B4-BE49-F238E27FC236}">
                <a16:creationId xmlns:a16="http://schemas.microsoft.com/office/drawing/2014/main" id="{FFABB5F6-8A04-BDF0-61AF-62909E088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34478"/>
            <a:ext cx="5943600" cy="3789044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E97C-391B-6154-ABB2-DE6E2D212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29200" y="628950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B4B8DE2-A4E8-46E4-8BBF-D75455EFF32C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3322-8FBF-9B7D-B595-4189A1E32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5334000" cy="1085849"/>
          </a:xfrm>
        </p:spPr>
        <p:txBody>
          <a:bodyPr wrap="square" anchor="t">
            <a:normAutofit/>
          </a:bodyPr>
          <a:lstStyle/>
          <a:p>
            <a:r>
              <a:rPr lang="en-CZ" dirty="0"/>
              <a:t>Security recommendations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D5359B-70F3-8A88-3A29-B3FCE2F3C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71700"/>
            <a:ext cx="5638800" cy="21144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Secure access to your AFT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Regularly update your AFT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careful with 3</a:t>
            </a:r>
            <a:r>
              <a:rPr lang="en-US" baseline="30000" dirty="0"/>
              <a:t>rd</a:t>
            </a:r>
            <a:r>
              <a:rPr lang="en-US" dirty="0"/>
              <a:t> party TF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Follow @</a:t>
            </a:r>
            <a:r>
              <a:rPr lang="en-US" dirty="0" err="1"/>
              <a:t>damovsky</a:t>
            </a:r>
            <a:endParaRPr lang="en-US" dirty="0"/>
          </a:p>
        </p:txBody>
      </p:sp>
      <p:pic>
        <p:nvPicPr>
          <p:cNvPr id="8" name="Picture 6" descr="Padlock on computer motherboard">
            <a:extLst>
              <a:ext uri="{FF2B5EF4-FFF2-40B4-BE49-F238E27FC236}">
                <a16:creationId xmlns:a16="http://schemas.microsoft.com/office/drawing/2014/main" id="{4F4D8CFE-E594-F6C6-CBEC-B447BE1C1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2" r="31557" b="-1"/>
          <a:stretch/>
        </p:blipFill>
        <p:spPr>
          <a:xfrm>
            <a:off x="6248400" y="10"/>
            <a:ext cx="5943600" cy="685799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DE97C-391B-6154-ABB2-DE6E2D2125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29200" y="628950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B4B8DE2-A4E8-46E4-8BBF-D75455EFF32C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0D12-AEFB-FCD5-5E65-4A823084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CZ" dirty="0"/>
              <a:t>Costs?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3C0D97-0EC4-7B6C-6C22-FD0F7ED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0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8D16780-9152-FE26-0FB1-EC1EA7D76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</p:spPr>
        <p:txBody>
          <a:bodyPr/>
          <a:lstStyle/>
          <a:p>
            <a:r>
              <a:rPr lang="en-US" dirty="0"/>
              <a:t>You pay for services used by AFT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ECB59-B68C-6320-7341-63EC79DF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074" y="1714500"/>
            <a:ext cx="7587851" cy="44958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D82DD-F362-DB97-1E50-0CA914876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B4B8DE2-A4E8-46E4-8BBF-D75455EFF32C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8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33EAF-2FC7-3088-EFF5-FF3E65973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itle 17">
            <a:extLst>
              <a:ext uri="{FF2B5EF4-FFF2-40B4-BE49-F238E27FC236}">
                <a16:creationId xmlns:a16="http://schemas.microsoft.com/office/drawing/2014/main" id="{E530383D-D313-CD16-8119-7A3DDD4803CE}"/>
              </a:ext>
            </a:extLst>
          </p:cNvPr>
          <p:cNvSpPr txBox="1">
            <a:spLocks/>
          </p:cNvSpPr>
          <p:nvPr/>
        </p:nvSpPr>
        <p:spPr>
          <a:xfrm>
            <a:off x="609599" y="1584877"/>
            <a:ext cx="10764742" cy="1865126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Q: How to configure 100+ AWS accounts with regional services </a:t>
            </a:r>
            <a:br>
              <a:rPr lang="en-US" dirty="0"/>
            </a:br>
            <a:r>
              <a:rPr lang="en-US" dirty="0"/>
              <a:t>and not get mad?!</a:t>
            </a:r>
            <a:br>
              <a:rPr lang="en-US" dirty="0"/>
            </a:br>
            <a:endParaRPr lang="en-US" dirty="0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20ACD245-B4B4-46DE-881A-9CD5B8CAFD1A}"/>
              </a:ext>
            </a:extLst>
          </p:cNvPr>
          <p:cNvSpPr txBox="1">
            <a:spLocks/>
          </p:cNvSpPr>
          <p:nvPr/>
        </p:nvSpPr>
        <p:spPr>
          <a:xfrm>
            <a:off x="713629" y="4601986"/>
            <a:ext cx="10764742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A: Use AFT</a:t>
            </a:r>
          </a:p>
        </p:txBody>
      </p:sp>
    </p:spTree>
    <p:extLst>
      <p:ext uri="{BB962C8B-B14F-4D97-AF65-F5344CB8AC3E}">
        <p14:creationId xmlns:p14="http://schemas.microsoft.com/office/powerpoint/2010/main" val="250886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0D12-AEFB-FCD5-5E65-4A8230848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CZ" dirty="0"/>
              <a:t>Learning materials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3C0D97-0EC4-7B6C-6C22-FD0F7ED5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AAFB-236C-5CBA-DC8D-B3332F66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AFT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ECF4-4A88-63EC-0874-32D994FA8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1951303"/>
          </a:xfrm>
        </p:spPr>
        <p:txBody>
          <a:bodyPr/>
          <a:lstStyle/>
          <a:p>
            <a:r>
              <a:rPr lang="en-GB" dirty="0"/>
              <a:t>https://github.com/aws-ia/terraform-aws-control_tower_account_factory</a:t>
            </a:r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2BFA9-8579-8BEA-0C6A-A2B88059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Screen Recording 2022-10-10 at 12.04.49" descr="Screen Recording 2022-10-10 at 12.04.49">
            <a:hlinkClick r:id="" action="ppaction://media"/>
            <a:extLst>
              <a:ext uri="{FF2B5EF4-FFF2-40B4-BE49-F238E27FC236}">
                <a16:creationId xmlns:a16="http://schemas.microsoft.com/office/drawing/2014/main" id="{59D74605-6072-98DB-5B93-16DE3B70F7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4186" y="2809460"/>
            <a:ext cx="6363628" cy="3307761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06FACF20-3218-E74D-397F-1E8612CA1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814" y="740779"/>
            <a:ext cx="1366374" cy="13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7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AAFB-236C-5CBA-DC8D-B3332F66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AWS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ECF4-4A88-63EC-0874-32D994FA8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2492990"/>
          </a:xfrm>
        </p:spPr>
        <p:txBody>
          <a:bodyPr/>
          <a:lstStyle/>
          <a:p>
            <a:pPr marL="0" indent="0">
              <a:buNone/>
            </a:pPr>
            <a:r>
              <a:rPr lang="en-CZ" dirty="0"/>
              <a:t>AWS Control Tower Immersion days</a:t>
            </a:r>
          </a:p>
          <a:p>
            <a:r>
              <a:rPr lang="en-GB" dirty="0"/>
              <a:t>https://controltower.aws-management.tools/automation/aft_setup/</a:t>
            </a:r>
            <a:endParaRPr lang="en-CZ" dirty="0"/>
          </a:p>
          <a:p>
            <a:endParaRPr lang="en-CZ" dirty="0"/>
          </a:p>
          <a:p>
            <a:endParaRPr lang="en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2BFA9-8579-8BEA-0C6A-A2B88059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Screen Recording 2022-10-07 at 13.08.40" descr="Screen Recording 2022-10-07 at 13.08.40">
            <a:hlinkClick r:id="" action="ppaction://media"/>
            <a:extLst>
              <a:ext uri="{FF2B5EF4-FFF2-40B4-BE49-F238E27FC236}">
                <a16:creationId xmlns:a16="http://schemas.microsoft.com/office/drawing/2014/main" id="{7C5CCE1F-1021-0AC8-B512-DE31295848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8176" y="3183408"/>
            <a:ext cx="5975648" cy="3106092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2F4B9152-B9A1-E0C8-356A-BDDB6A0E6C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24" y="568500"/>
            <a:ext cx="1371601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Title 1">
            <a:extLst>
              <a:ext uri="{FF2B5EF4-FFF2-40B4-BE49-F238E27FC236}">
                <a16:creationId xmlns:a16="http://schemas.microsoft.com/office/drawing/2014/main" id="{AC694EB6-140C-1AF3-641F-39984110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</p:spPr>
        <p:txBody>
          <a:bodyPr/>
          <a:lstStyle/>
          <a:p>
            <a:r>
              <a:rPr lang="en-US" dirty="0"/>
              <a:t>Meeting AWS Control Tower Team at AWS </a:t>
            </a:r>
            <a:r>
              <a:rPr lang="en-US" dirty="0" err="1"/>
              <a:t>re:Invent</a:t>
            </a:r>
            <a:r>
              <a:rPr lang="en-US" dirty="0"/>
              <a:t>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03803-574C-CD69-3E2B-FD0FD2C08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" b="12540"/>
          <a:stretch/>
        </p:blipFill>
        <p:spPr>
          <a:xfrm>
            <a:off x="609600" y="1714500"/>
            <a:ext cx="10972800" cy="44958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DA064-BAFF-29AC-DC70-B8E89ED5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B4B8DE2-A4E8-46E4-8BBF-D75455EFF32C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3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EC032-C66F-1921-2A5C-4F75849B139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 descr="Regular Prague AWS User Group Meetup">
            <a:extLst>
              <a:ext uri="{FF2B5EF4-FFF2-40B4-BE49-F238E27FC236}">
                <a16:creationId xmlns:a16="http://schemas.microsoft.com/office/drawing/2014/main" id="{360584FE-31F8-337C-D058-EFE431B6C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4" y="3786188"/>
            <a:ext cx="4114801" cy="23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F09D14-6D29-75D2-FBAE-C243309B07FB}"/>
              </a:ext>
            </a:extLst>
          </p:cNvPr>
          <p:cNvSpPr txBox="1"/>
          <p:nvPr/>
        </p:nvSpPr>
        <p:spPr>
          <a:xfrm>
            <a:off x="4314824" y="2930487"/>
            <a:ext cx="343043" cy="64633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CZ" sz="3600" b="1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92790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AF7867-48BC-A4D0-9AB7-9A62711DF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9124" y="3344644"/>
            <a:ext cx="1981201" cy="646331"/>
          </a:xfrm>
        </p:spPr>
        <p:txBody>
          <a:bodyPr/>
          <a:lstStyle/>
          <a:p>
            <a:r>
              <a:rPr lang="en-CZ" dirty="0"/>
              <a:t>Martin Damovsky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011B3-65DB-169A-B684-644A4C033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124" y="3990975"/>
            <a:ext cx="3330024" cy="535531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CZ" dirty="0"/>
              <a:t>artin.damovsky@ataccama.com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71D2449-12CB-7FC1-5B47-5FDAD5A96755}"/>
              </a:ext>
            </a:extLst>
          </p:cNvPr>
          <p:cNvSpPr txBox="1">
            <a:spLocks/>
          </p:cNvSpPr>
          <p:nvPr/>
        </p:nvSpPr>
        <p:spPr>
          <a:xfrm>
            <a:off x="619124" y="4651447"/>
            <a:ext cx="3330024" cy="3139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damovsky</a:t>
            </a:r>
            <a:endParaRPr lang="en-CZ" dirty="0"/>
          </a:p>
        </p:txBody>
      </p:sp>
    </p:spTree>
    <p:extLst>
      <p:ext uri="{BB962C8B-B14F-4D97-AF65-F5344CB8AC3E}">
        <p14:creationId xmlns:p14="http://schemas.microsoft.com/office/powerpoint/2010/main" val="9047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8EDB-5572-1F4F-8CC0-3AA77FFA7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026178"/>
            <a:ext cx="11370367" cy="1421928"/>
          </a:xfrm>
        </p:spPr>
        <p:txBody>
          <a:bodyPr/>
          <a:lstStyle/>
          <a:p>
            <a:r>
              <a:rPr lang="en-CZ" dirty="0"/>
              <a:t>“AFT is one of the most powerful tool I’ve seen in AWS”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9B3CB-7E60-1366-8169-660DB2A75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3577372"/>
            <a:ext cx="6460998" cy="978729"/>
          </a:xfrm>
        </p:spPr>
        <p:txBody>
          <a:bodyPr/>
          <a:lstStyle/>
          <a:p>
            <a:r>
              <a:rPr lang="en-CZ" dirty="0"/>
              <a:t>People like devs, auditors, and security will love it!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FAF826-E5AA-16B3-096C-6CCDF80B5D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313932"/>
          </a:xfrm>
        </p:spPr>
        <p:txBody>
          <a:bodyPr/>
          <a:lstStyle/>
          <a:p>
            <a:r>
              <a:rPr lang="en-CZ" dirty="0"/>
              <a:t>@damovsky</a:t>
            </a:r>
          </a:p>
        </p:txBody>
      </p:sp>
    </p:spTree>
    <p:extLst>
      <p:ext uri="{BB962C8B-B14F-4D97-AF65-F5344CB8AC3E}">
        <p14:creationId xmlns:p14="http://schemas.microsoft.com/office/powerpoint/2010/main" val="107319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590E5E-AFEE-47F8-A62C-4F285FE14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026178"/>
            <a:ext cx="6460999" cy="2751522"/>
          </a:xfrm>
        </p:spPr>
        <p:txBody>
          <a:bodyPr/>
          <a:lstStyle/>
          <a:p>
            <a:r>
              <a:rPr lang="en-GB" b="0" i="0" dirty="0">
                <a:solidFill>
                  <a:srgbClr val="FFFFFF"/>
                </a:solidFill>
                <a:effectLst/>
                <a:latin typeface="AmazonEmberBold"/>
              </a:rPr>
              <a:t>Cloud Governance at scale with AWS Control Tower and Terraform</a:t>
            </a:r>
            <a:br>
              <a:rPr lang="en-GB" b="0" i="0" dirty="0">
                <a:solidFill>
                  <a:srgbClr val="FFFFFF"/>
                </a:solidFill>
                <a:effectLst/>
                <a:latin typeface="AmazonEmberBold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F2D49FB-6F34-46D1-8A39-B1371BD59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8" y="4899759"/>
            <a:ext cx="3797302" cy="369332"/>
          </a:xfrm>
        </p:spPr>
        <p:txBody>
          <a:bodyPr/>
          <a:lstStyle/>
          <a:p>
            <a:r>
              <a:rPr lang="en-US" dirty="0"/>
              <a:t>Martin Damovsky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41011B-67CE-43C7-B2D7-DCEF86F74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F67A23-7F2F-40B7-B81F-1A10891E7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5391150"/>
            <a:ext cx="3797302" cy="574003"/>
          </a:xfrm>
        </p:spPr>
        <p:txBody>
          <a:bodyPr/>
          <a:lstStyle/>
          <a:p>
            <a:r>
              <a:rPr lang="en-US" dirty="0"/>
              <a:t>Cloud Governance Lead</a:t>
            </a:r>
          </a:p>
          <a:p>
            <a:r>
              <a:rPr lang="en-US" dirty="0" err="1"/>
              <a:t>Ataccama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3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7C0EA61-149F-4F16-9300-FFA313F96741}"/>
              </a:ext>
            </a:extLst>
          </p:cNvPr>
          <p:cNvSpPr/>
          <p:nvPr/>
        </p:nvSpPr>
        <p:spPr>
          <a:xfrm>
            <a:off x="867919" y="4696943"/>
            <a:ext cx="10446191" cy="1292224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80" tIns="45720" rIns="68580" bIns="45720" numCol="1" spcCol="38100" rtlCol="0" anchor="t">
            <a:noAutofit/>
          </a:bodyPr>
          <a:lstStyle/>
          <a:p>
            <a:pPr defTabSz="914362" hangingPunct="0">
              <a:lnSpc>
                <a:spcPct val="90000"/>
              </a:lnSpc>
              <a:spcBef>
                <a:spcPts val="400"/>
              </a:spcBef>
            </a:pPr>
            <a:endParaRPr lang="en-US" sz="1600" spc="480" dirty="0">
              <a:solidFill>
                <a:srgbClr val="FFFFFF"/>
              </a:solidFill>
              <a:latin typeface="AmazonEmber-Bold"/>
              <a:ea typeface="AmazonEmber-Bold"/>
              <a:cs typeface="AmazonEmber-Bold"/>
              <a:sym typeface="Amazon Emb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E095CE-59FF-43FF-BB88-2D5B339B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Control Tower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09E86-20AF-46D6-BCC2-552789064C3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884988"/>
            <a:ext cx="4114800" cy="365125"/>
          </a:xfrm>
        </p:spPr>
        <p:txBody>
          <a:bodyPr/>
          <a:lstStyle/>
          <a:p>
            <a:r>
              <a:rPr lang="en-CA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86730-4C8D-4CE5-AABF-49F4E3B7CFD8}"/>
              </a:ext>
            </a:extLst>
          </p:cNvPr>
          <p:cNvSpPr/>
          <p:nvPr/>
        </p:nvSpPr>
        <p:spPr>
          <a:xfrm>
            <a:off x="881635" y="1947521"/>
            <a:ext cx="831951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900"/>
              </a:spcBef>
            </a:pPr>
            <a:r>
              <a:rPr lang="en-US" sz="2000" dirty="0">
                <a:solidFill>
                  <a:srgbClr val="FFFFFF"/>
                </a:solidFill>
              </a:rPr>
              <a:t>The easiest self-service solution to automate the setup of </a:t>
            </a:r>
            <a:r>
              <a:rPr lang="en-US" sz="2000" b="1" dirty="0">
                <a:solidFill>
                  <a:schemeClr val="accent1"/>
                </a:solidFill>
                <a:ea typeface="Amazon Ember Light" panose="020B0403020204020204" pitchFamily="34" charset="0"/>
                <a:cs typeface="Amazon Ember Light" panose="020B0403020204020204" pitchFamily="34" charset="0"/>
              </a:rPr>
              <a:t>new AWS multi-account environments</a:t>
            </a: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9D8E56F5-9F6D-4F40-BF84-3572B8B19CCF}"/>
              </a:ext>
            </a:extLst>
          </p:cNvPr>
          <p:cNvSpPr/>
          <p:nvPr/>
        </p:nvSpPr>
        <p:spPr>
          <a:xfrm>
            <a:off x="885032" y="2705101"/>
            <a:ext cx="10434064" cy="3282949"/>
          </a:xfrm>
          <a:custGeom>
            <a:avLst/>
            <a:gdLst>
              <a:gd name="connsiteX0" fmla="*/ 0 w 20868129"/>
              <a:gd name="connsiteY0" fmla="*/ 0 h 6565899"/>
              <a:gd name="connsiteX1" fmla="*/ 19968666 w 20868129"/>
              <a:gd name="connsiteY1" fmla="*/ 0 h 6565899"/>
              <a:gd name="connsiteX2" fmla="*/ 20868129 w 20868129"/>
              <a:gd name="connsiteY2" fmla="*/ 899463 h 6565899"/>
              <a:gd name="connsiteX3" fmla="*/ 20868129 w 20868129"/>
              <a:gd name="connsiteY3" fmla="*/ 6565899 h 6565899"/>
              <a:gd name="connsiteX4" fmla="*/ 0 w 20868129"/>
              <a:gd name="connsiteY4" fmla="*/ 6565899 h 6565899"/>
              <a:gd name="connsiteX5" fmla="*/ 0 w 20868129"/>
              <a:gd name="connsiteY5" fmla="*/ 0 h 6565899"/>
              <a:gd name="connsiteX0" fmla="*/ 0 w 20868129"/>
              <a:gd name="connsiteY0" fmla="*/ 6565899 h 6657339"/>
              <a:gd name="connsiteX1" fmla="*/ 0 w 20868129"/>
              <a:gd name="connsiteY1" fmla="*/ 0 h 6657339"/>
              <a:gd name="connsiteX2" fmla="*/ 19968666 w 20868129"/>
              <a:gd name="connsiteY2" fmla="*/ 0 h 6657339"/>
              <a:gd name="connsiteX3" fmla="*/ 20868129 w 20868129"/>
              <a:gd name="connsiteY3" fmla="*/ 899463 h 6657339"/>
              <a:gd name="connsiteX4" fmla="*/ 20868129 w 20868129"/>
              <a:gd name="connsiteY4" fmla="*/ 6565899 h 6657339"/>
              <a:gd name="connsiteX5" fmla="*/ 91440 w 20868129"/>
              <a:gd name="connsiteY5" fmla="*/ 6657339 h 6657339"/>
              <a:gd name="connsiteX0" fmla="*/ 0 w 20868129"/>
              <a:gd name="connsiteY0" fmla="*/ 6565899 h 6565899"/>
              <a:gd name="connsiteX1" fmla="*/ 0 w 20868129"/>
              <a:gd name="connsiteY1" fmla="*/ 0 h 6565899"/>
              <a:gd name="connsiteX2" fmla="*/ 19968666 w 20868129"/>
              <a:gd name="connsiteY2" fmla="*/ 0 h 6565899"/>
              <a:gd name="connsiteX3" fmla="*/ 20868129 w 20868129"/>
              <a:gd name="connsiteY3" fmla="*/ 899463 h 6565899"/>
              <a:gd name="connsiteX4" fmla="*/ 20868129 w 20868129"/>
              <a:gd name="connsiteY4" fmla="*/ 6565899 h 6565899"/>
              <a:gd name="connsiteX0" fmla="*/ 0 w 20868129"/>
              <a:gd name="connsiteY0" fmla="*/ 0 h 6565899"/>
              <a:gd name="connsiteX1" fmla="*/ 19968666 w 20868129"/>
              <a:gd name="connsiteY1" fmla="*/ 0 h 6565899"/>
              <a:gd name="connsiteX2" fmla="*/ 20868129 w 20868129"/>
              <a:gd name="connsiteY2" fmla="*/ 899463 h 6565899"/>
              <a:gd name="connsiteX3" fmla="*/ 20868129 w 20868129"/>
              <a:gd name="connsiteY3" fmla="*/ 6565899 h 656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68129" h="6565899">
                <a:moveTo>
                  <a:pt x="0" y="0"/>
                </a:moveTo>
                <a:lnTo>
                  <a:pt x="19968666" y="0"/>
                </a:lnTo>
                <a:lnTo>
                  <a:pt x="20868129" y="899463"/>
                </a:lnTo>
                <a:lnTo>
                  <a:pt x="20868129" y="6565899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20" tIns="121920" rIns="121920" bIns="121920" numCol="1" spcCol="38100" rtlCol="0" anchor="t">
            <a:noAutofit/>
          </a:bodyPr>
          <a:lstStyle/>
          <a:p>
            <a:pPr defTabSz="914362">
              <a:lnSpc>
                <a:spcPct val="90000"/>
              </a:lnSpc>
              <a:spcBef>
                <a:spcPts val="400"/>
              </a:spcBef>
            </a:pPr>
            <a:endParaRPr lang="en-US" sz="1600" spc="48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CF1610-D913-41BF-A2F8-0B7814A4F0E6}"/>
              </a:ext>
            </a:extLst>
          </p:cNvPr>
          <p:cNvSpPr/>
          <p:nvPr/>
        </p:nvSpPr>
        <p:spPr>
          <a:xfrm>
            <a:off x="3515239" y="4791242"/>
            <a:ext cx="2401687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600" dirty="0">
                <a:solidFill>
                  <a:schemeClr val="bg1"/>
                </a:solidFill>
              </a:rPr>
              <a:t>Deployment of AWS best-practice blueprints and guardrails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7A2B5F-8DEE-4609-97E6-CC29C4DF77B7}"/>
              </a:ext>
            </a:extLst>
          </p:cNvPr>
          <p:cNvSpPr/>
          <p:nvPr/>
        </p:nvSpPr>
        <p:spPr>
          <a:xfrm>
            <a:off x="6212819" y="4803329"/>
            <a:ext cx="2418793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600" dirty="0">
                <a:solidFill>
                  <a:schemeClr val="bg1"/>
                </a:solidFill>
              </a:rPr>
              <a:t>An AWS service, offering automated account creation based on AWS best practices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4054A-0F32-442D-B7CF-E27E92815FA1}"/>
              </a:ext>
            </a:extLst>
          </p:cNvPr>
          <p:cNvSpPr/>
          <p:nvPr/>
        </p:nvSpPr>
        <p:spPr>
          <a:xfrm>
            <a:off x="8976703" y="4843777"/>
            <a:ext cx="2136463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600" dirty="0">
                <a:solidFill>
                  <a:schemeClr val="bg1"/>
                </a:solidFill>
              </a:rPr>
              <a:t>Dashboard for monitoring compliance status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C4A5CB-0983-4DBC-8A0E-A0E43F0C9E0B}"/>
              </a:ext>
            </a:extLst>
          </p:cNvPr>
          <p:cNvCxnSpPr/>
          <p:nvPr/>
        </p:nvCxnSpPr>
        <p:spPr>
          <a:xfrm>
            <a:off x="3407756" y="4943005"/>
            <a:ext cx="0" cy="80010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24B5F6-B187-487F-BDAD-C8571DCB6D47}"/>
              </a:ext>
            </a:extLst>
          </p:cNvPr>
          <p:cNvCxnSpPr/>
          <p:nvPr/>
        </p:nvCxnSpPr>
        <p:spPr>
          <a:xfrm>
            <a:off x="6108893" y="4943005"/>
            <a:ext cx="0" cy="80010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DA25A0-DDFA-4CE4-96B0-ACA475D0F5BD}"/>
              </a:ext>
            </a:extLst>
          </p:cNvPr>
          <p:cNvCxnSpPr/>
          <p:nvPr/>
        </p:nvCxnSpPr>
        <p:spPr>
          <a:xfrm>
            <a:off x="8810031" y="4943005"/>
            <a:ext cx="0" cy="80010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6F8D7D2-F94C-4DE2-8079-1348574F0E2B}"/>
              </a:ext>
            </a:extLst>
          </p:cNvPr>
          <p:cNvSpPr/>
          <p:nvPr/>
        </p:nvSpPr>
        <p:spPr>
          <a:xfrm>
            <a:off x="1619379" y="3318797"/>
            <a:ext cx="875615" cy="875615"/>
          </a:xfrm>
          <a:prstGeom prst="ellipse">
            <a:avLst/>
          </a:prstGeom>
          <a:noFill/>
          <a:ln w="19050" cap="flat">
            <a:solidFill>
              <a:schemeClr val="accent3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20" tIns="121920" rIns="121920" bIns="121920" numCol="1" spcCol="38100" rtlCol="0" anchor="t">
            <a:noAutofit/>
          </a:bodyPr>
          <a:lstStyle/>
          <a:p>
            <a:pPr defTabSz="914362" hangingPunct="0">
              <a:lnSpc>
                <a:spcPct val="90000"/>
              </a:lnSpc>
              <a:spcBef>
                <a:spcPts val="400"/>
              </a:spcBef>
            </a:pPr>
            <a:endParaRPr lang="en-US" sz="1600" spc="480" dirty="0">
              <a:latin typeface="AmazonEmber-Bold"/>
              <a:ea typeface="AmazonEmber-Bold"/>
              <a:cs typeface="AmazonEmber-Bold"/>
              <a:sym typeface="Amazon Ember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063678C-3C80-40C0-9AAC-6989C37392C3}"/>
              </a:ext>
            </a:extLst>
          </p:cNvPr>
          <p:cNvSpPr/>
          <p:nvPr/>
        </p:nvSpPr>
        <p:spPr>
          <a:xfrm>
            <a:off x="4320517" y="3318797"/>
            <a:ext cx="875615" cy="875615"/>
          </a:xfrm>
          <a:prstGeom prst="ellipse">
            <a:avLst/>
          </a:prstGeom>
          <a:noFill/>
          <a:ln w="19050" cap="flat">
            <a:solidFill>
              <a:schemeClr val="accent3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20" tIns="121920" rIns="121920" bIns="121920" numCol="1" spcCol="38100" rtlCol="0" anchor="t">
            <a:noAutofit/>
          </a:bodyPr>
          <a:lstStyle/>
          <a:p>
            <a:pPr defTabSz="914362" hangingPunct="0">
              <a:lnSpc>
                <a:spcPct val="90000"/>
              </a:lnSpc>
              <a:spcBef>
                <a:spcPts val="400"/>
              </a:spcBef>
            </a:pPr>
            <a:endParaRPr lang="en-US" sz="1600" spc="480" dirty="0">
              <a:latin typeface="AmazonEmber-Bold"/>
              <a:ea typeface="AmazonEmber-Bold"/>
              <a:cs typeface="AmazonEmber-Bold"/>
              <a:sym typeface="Amazon Ember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D19E84C-9F2A-481C-84CF-E88C0294DBB2}"/>
              </a:ext>
            </a:extLst>
          </p:cNvPr>
          <p:cNvSpPr/>
          <p:nvPr/>
        </p:nvSpPr>
        <p:spPr>
          <a:xfrm>
            <a:off x="7021654" y="3318797"/>
            <a:ext cx="875615" cy="875615"/>
          </a:xfrm>
          <a:prstGeom prst="ellipse">
            <a:avLst/>
          </a:prstGeom>
          <a:noFill/>
          <a:ln w="19050" cap="flat">
            <a:solidFill>
              <a:schemeClr val="accent3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20" tIns="121920" rIns="121920" bIns="121920" numCol="1" spcCol="38100" rtlCol="0" anchor="t">
            <a:noAutofit/>
          </a:bodyPr>
          <a:lstStyle/>
          <a:p>
            <a:pPr defTabSz="914362" hangingPunct="0">
              <a:lnSpc>
                <a:spcPct val="90000"/>
              </a:lnSpc>
              <a:spcBef>
                <a:spcPts val="400"/>
              </a:spcBef>
            </a:pPr>
            <a:endParaRPr lang="en-US" sz="1600" spc="480" dirty="0">
              <a:latin typeface="AmazonEmber-Bold"/>
              <a:ea typeface="AmazonEmber-Bold"/>
              <a:cs typeface="AmazonEmber-Bold"/>
              <a:sym typeface="Amazon Ember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4661FD9-1DBE-4EA2-9F74-49568AFDF766}"/>
              </a:ext>
            </a:extLst>
          </p:cNvPr>
          <p:cNvSpPr/>
          <p:nvPr/>
        </p:nvSpPr>
        <p:spPr>
          <a:xfrm>
            <a:off x="9577940" y="3318797"/>
            <a:ext cx="875615" cy="875615"/>
          </a:xfrm>
          <a:prstGeom prst="ellipse">
            <a:avLst/>
          </a:prstGeom>
          <a:noFill/>
          <a:ln w="19050" cap="flat">
            <a:solidFill>
              <a:schemeClr val="accent3">
                <a:lumMod val="60000"/>
                <a:lumOff val="4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20" tIns="121920" rIns="121920" bIns="121920" numCol="1" spcCol="38100" rtlCol="0" anchor="t">
            <a:noAutofit/>
          </a:bodyPr>
          <a:lstStyle/>
          <a:p>
            <a:pPr defTabSz="914362" hangingPunct="0">
              <a:lnSpc>
                <a:spcPct val="90000"/>
              </a:lnSpc>
              <a:spcBef>
                <a:spcPts val="400"/>
              </a:spcBef>
            </a:pPr>
            <a:endParaRPr lang="en-US" sz="1600" spc="480" dirty="0">
              <a:latin typeface="AmazonEmber-Bold"/>
              <a:ea typeface="AmazonEmber-Bold"/>
              <a:cs typeface="AmazonEmber-Bold"/>
              <a:sym typeface="Amazon Ember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EE4FC0B-A6D3-4FC6-819E-10CDB3E34224}"/>
              </a:ext>
            </a:extLst>
          </p:cNvPr>
          <p:cNvGrpSpPr/>
          <p:nvPr/>
        </p:nvGrpSpPr>
        <p:grpSpPr>
          <a:xfrm>
            <a:off x="4528256" y="3526187"/>
            <a:ext cx="460137" cy="460835"/>
            <a:chOff x="8201725" y="3924809"/>
            <a:chExt cx="561872" cy="562724"/>
          </a:xfrm>
        </p:grpSpPr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3D3F397-9DF5-468E-BC03-868ACB0F79D6}"/>
                </a:ext>
              </a:extLst>
            </p:cNvPr>
            <p:cNvSpPr/>
            <p:nvPr/>
          </p:nvSpPr>
          <p:spPr>
            <a:xfrm>
              <a:off x="8327753" y="3924809"/>
              <a:ext cx="435844" cy="435844"/>
            </a:xfrm>
            <a:custGeom>
              <a:avLst/>
              <a:gdLst>
                <a:gd name="connsiteX0" fmla="*/ 284798 w 975033"/>
                <a:gd name="connsiteY0" fmla="*/ 975033 h 975033"/>
                <a:gd name="connsiteX1" fmla="*/ 655320 w 975033"/>
                <a:gd name="connsiteY1" fmla="*/ 739766 h 975033"/>
                <a:gd name="connsiteX2" fmla="*/ 973455 w 975033"/>
                <a:gd name="connsiteY2" fmla="*/ 1578 h 975033"/>
                <a:gd name="connsiteX3" fmla="*/ 235268 w 975033"/>
                <a:gd name="connsiteY3" fmla="*/ 319713 h 975033"/>
                <a:gd name="connsiteX4" fmla="*/ 0 w 975033"/>
                <a:gd name="connsiteY4" fmla="*/ 690236 h 975033"/>
                <a:gd name="connsiteX5" fmla="*/ 284798 w 975033"/>
                <a:gd name="connsiteY5" fmla="*/ 975033 h 97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033" h="975033">
                  <a:moveTo>
                    <a:pt x="284798" y="975033"/>
                  </a:moveTo>
                  <a:cubicBezTo>
                    <a:pt x="465773" y="912168"/>
                    <a:pt x="655320" y="739766"/>
                    <a:pt x="655320" y="739766"/>
                  </a:cubicBezTo>
                  <a:cubicBezTo>
                    <a:pt x="1016318" y="378768"/>
                    <a:pt x="973455" y="1578"/>
                    <a:pt x="973455" y="1578"/>
                  </a:cubicBezTo>
                  <a:cubicBezTo>
                    <a:pt x="973455" y="1578"/>
                    <a:pt x="596265" y="-41284"/>
                    <a:pt x="235268" y="319713"/>
                  </a:cubicBezTo>
                  <a:cubicBezTo>
                    <a:pt x="235268" y="319713"/>
                    <a:pt x="63818" y="509261"/>
                    <a:pt x="0" y="690236"/>
                  </a:cubicBezTo>
                  <a:lnTo>
                    <a:pt x="284798" y="975033"/>
                  </a:lnTo>
                  <a:close/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EC755F-3193-4D7B-B708-3292F069D8C1}"/>
                </a:ext>
              </a:extLst>
            </p:cNvPr>
            <p:cNvSpPr/>
            <p:nvPr/>
          </p:nvSpPr>
          <p:spPr>
            <a:xfrm>
              <a:off x="8295395" y="4262726"/>
              <a:ext cx="129435" cy="130286"/>
            </a:xfrm>
            <a:custGeom>
              <a:avLst/>
              <a:gdLst>
                <a:gd name="connsiteX0" fmla="*/ 138113 w 289560"/>
                <a:gd name="connsiteY0" fmla="*/ 0 h 291464"/>
                <a:gd name="connsiteX1" fmla="*/ 0 w 289560"/>
                <a:gd name="connsiteY1" fmla="*/ 1905 h 291464"/>
                <a:gd name="connsiteX2" fmla="*/ 289560 w 289560"/>
                <a:gd name="connsiteY2" fmla="*/ 291465 h 291464"/>
                <a:gd name="connsiteX3" fmla="*/ 289560 w 289560"/>
                <a:gd name="connsiteY3" fmla="*/ 151447 h 291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560" h="291464">
                  <a:moveTo>
                    <a:pt x="138113" y="0"/>
                  </a:moveTo>
                  <a:lnTo>
                    <a:pt x="0" y="1905"/>
                  </a:lnTo>
                  <a:lnTo>
                    <a:pt x="289560" y="291465"/>
                  </a:lnTo>
                  <a:lnTo>
                    <a:pt x="289560" y="151447"/>
                  </a:lnTo>
                  <a:close/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DE3906C-47B5-4DBF-87E8-9F71E6367D0D}"/>
                </a:ext>
              </a:extLst>
            </p:cNvPr>
            <p:cNvSpPr/>
            <p:nvPr/>
          </p:nvSpPr>
          <p:spPr>
            <a:xfrm>
              <a:off x="8201725" y="4073215"/>
              <a:ext cx="224808" cy="128199"/>
            </a:xfrm>
            <a:custGeom>
              <a:avLst/>
              <a:gdLst>
                <a:gd name="connsiteX0" fmla="*/ 502920 w 502920"/>
                <a:gd name="connsiteY0" fmla="*/ 1998 h 286795"/>
                <a:gd name="connsiteX1" fmla="*/ 266700 w 502920"/>
                <a:gd name="connsiteY1" fmla="*/ 20096 h 286795"/>
                <a:gd name="connsiteX2" fmla="*/ 0 w 502920"/>
                <a:gd name="connsiteY2" fmla="*/ 286796 h 286795"/>
                <a:gd name="connsiteX3" fmla="*/ 311467 w 502920"/>
                <a:gd name="connsiteY3" fmla="*/ 286796 h 28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920" h="286795">
                  <a:moveTo>
                    <a:pt x="502920" y="1998"/>
                  </a:moveTo>
                  <a:cubicBezTo>
                    <a:pt x="493395" y="-7527"/>
                    <a:pt x="266700" y="20096"/>
                    <a:pt x="266700" y="20096"/>
                  </a:cubicBezTo>
                  <a:lnTo>
                    <a:pt x="0" y="286796"/>
                  </a:lnTo>
                  <a:lnTo>
                    <a:pt x="311467" y="286796"/>
                  </a:lnTo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2990316-B045-43BF-94C1-3A0262B4E874}"/>
                </a:ext>
              </a:extLst>
            </p:cNvPr>
            <p:cNvSpPr/>
            <p:nvPr/>
          </p:nvSpPr>
          <p:spPr>
            <a:xfrm>
              <a:off x="8487418" y="4262300"/>
              <a:ext cx="128625" cy="225233"/>
            </a:xfrm>
            <a:custGeom>
              <a:avLst/>
              <a:gdLst>
                <a:gd name="connsiteX0" fmla="*/ 285750 w 287748"/>
                <a:gd name="connsiteY0" fmla="*/ 0 h 503872"/>
                <a:gd name="connsiteX1" fmla="*/ 267653 w 287748"/>
                <a:gd name="connsiteY1" fmla="*/ 236220 h 503872"/>
                <a:gd name="connsiteX2" fmla="*/ 0 w 287748"/>
                <a:gd name="connsiteY2" fmla="*/ 503873 h 503872"/>
                <a:gd name="connsiteX3" fmla="*/ 0 w 287748"/>
                <a:gd name="connsiteY3" fmla="*/ 192405 h 50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748" h="503872">
                  <a:moveTo>
                    <a:pt x="285750" y="0"/>
                  </a:moveTo>
                  <a:cubicBezTo>
                    <a:pt x="295275" y="9525"/>
                    <a:pt x="267653" y="236220"/>
                    <a:pt x="267653" y="236220"/>
                  </a:cubicBezTo>
                  <a:lnTo>
                    <a:pt x="0" y="503873"/>
                  </a:lnTo>
                  <a:lnTo>
                    <a:pt x="0" y="192405"/>
                  </a:lnTo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73790E-CB9B-4034-9050-D49563E2D380}"/>
                </a:ext>
              </a:extLst>
            </p:cNvPr>
            <p:cNvSpPr/>
            <p:nvPr/>
          </p:nvSpPr>
          <p:spPr>
            <a:xfrm>
              <a:off x="8208963" y="4322760"/>
              <a:ext cx="85154" cy="85154"/>
            </a:xfrm>
            <a:custGeom>
              <a:avLst/>
              <a:gdLst>
                <a:gd name="connsiteX0" fmla="*/ 190500 w 190500"/>
                <a:gd name="connsiteY0" fmla="*/ 0 h 190500"/>
                <a:gd name="connsiteX1" fmla="*/ 0 w 190500"/>
                <a:gd name="connsiteY1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 h="190500">
                  <a:moveTo>
                    <a:pt x="190500" y="0"/>
                  </a:moveTo>
                  <a:lnTo>
                    <a:pt x="0" y="190500"/>
                  </a:lnTo>
                </a:path>
              </a:pathLst>
            </a:custGeom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4039507-04D8-43BC-9778-8B29DDBC5793}"/>
                </a:ext>
              </a:extLst>
            </p:cNvPr>
            <p:cNvSpPr/>
            <p:nvPr/>
          </p:nvSpPr>
          <p:spPr>
            <a:xfrm>
              <a:off x="8283899" y="4397696"/>
              <a:ext cx="85154" cy="85154"/>
            </a:xfrm>
            <a:custGeom>
              <a:avLst/>
              <a:gdLst>
                <a:gd name="connsiteX0" fmla="*/ 190500 w 190500"/>
                <a:gd name="connsiteY0" fmla="*/ 0 h 190500"/>
                <a:gd name="connsiteX1" fmla="*/ 0 w 190500"/>
                <a:gd name="connsiteY1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 h="190500">
                  <a:moveTo>
                    <a:pt x="190500" y="0"/>
                  </a:moveTo>
                  <a:lnTo>
                    <a:pt x="0" y="190500"/>
                  </a:lnTo>
                </a:path>
              </a:pathLst>
            </a:custGeom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487DE21-1E21-43D5-A012-B841868F0A4B}"/>
                </a:ext>
              </a:extLst>
            </p:cNvPr>
            <p:cNvSpPr/>
            <p:nvPr/>
          </p:nvSpPr>
          <p:spPr>
            <a:xfrm>
              <a:off x="8208963" y="4374704"/>
              <a:ext cx="108146" cy="108146"/>
            </a:xfrm>
            <a:custGeom>
              <a:avLst/>
              <a:gdLst>
                <a:gd name="connsiteX0" fmla="*/ 241935 w 241935"/>
                <a:gd name="connsiteY0" fmla="*/ 0 h 241935"/>
                <a:gd name="connsiteX1" fmla="*/ 0 w 241935"/>
                <a:gd name="connsiteY1" fmla="*/ 241935 h 24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35" h="241935">
                  <a:moveTo>
                    <a:pt x="241935" y="0"/>
                  </a:moveTo>
                  <a:lnTo>
                    <a:pt x="0" y="241935"/>
                  </a:lnTo>
                </a:path>
              </a:pathLst>
            </a:custGeom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8D5FFC0-CED8-4A09-A5DB-C2870136B789}"/>
                </a:ext>
              </a:extLst>
            </p:cNvPr>
            <p:cNvSpPr/>
            <p:nvPr/>
          </p:nvSpPr>
          <p:spPr>
            <a:xfrm>
              <a:off x="8539256" y="3990977"/>
              <a:ext cx="158600" cy="158228"/>
            </a:xfrm>
            <a:custGeom>
              <a:avLst/>
              <a:gdLst>
                <a:gd name="connsiteX0" fmla="*/ 183118 w 354806"/>
                <a:gd name="connsiteY0" fmla="*/ 337423 h 353974"/>
                <a:gd name="connsiteX1" fmla="*/ 16431 w 354806"/>
                <a:gd name="connsiteY1" fmla="*/ 170736 h 353974"/>
                <a:gd name="connsiteX2" fmla="*/ 16431 w 354806"/>
                <a:gd name="connsiteY2" fmla="*/ 92631 h 353974"/>
                <a:gd name="connsiteX3" fmla="*/ 92631 w 354806"/>
                <a:gd name="connsiteY3" fmla="*/ 16431 h 353974"/>
                <a:gd name="connsiteX4" fmla="*/ 170736 w 354806"/>
                <a:gd name="connsiteY4" fmla="*/ 16431 h 353974"/>
                <a:gd name="connsiteX5" fmla="*/ 338376 w 354806"/>
                <a:gd name="connsiteY5" fmla="*/ 184071 h 353974"/>
                <a:gd name="connsiteX6" fmla="*/ 338376 w 354806"/>
                <a:gd name="connsiteY6" fmla="*/ 262176 h 353974"/>
                <a:gd name="connsiteX7" fmla="*/ 262176 w 354806"/>
                <a:gd name="connsiteY7" fmla="*/ 338376 h 353974"/>
                <a:gd name="connsiteX8" fmla="*/ 183118 w 354806"/>
                <a:gd name="connsiteY8" fmla="*/ 337423 h 35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806" h="353974">
                  <a:moveTo>
                    <a:pt x="183118" y="337423"/>
                  </a:moveTo>
                  <a:lnTo>
                    <a:pt x="16431" y="170736"/>
                  </a:lnTo>
                  <a:cubicBezTo>
                    <a:pt x="-5477" y="148828"/>
                    <a:pt x="-5477" y="114538"/>
                    <a:pt x="16431" y="92631"/>
                  </a:cubicBezTo>
                  <a:lnTo>
                    <a:pt x="92631" y="16431"/>
                  </a:lnTo>
                  <a:cubicBezTo>
                    <a:pt x="114538" y="-5477"/>
                    <a:pt x="148828" y="-5477"/>
                    <a:pt x="170736" y="16431"/>
                  </a:cubicBezTo>
                  <a:lnTo>
                    <a:pt x="338376" y="184071"/>
                  </a:lnTo>
                  <a:cubicBezTo>
                    <a:pt x="360283" y="205978"/>
                    <a:pt x="360283" y="240268"/>
                    <a:pt x="338376" y="262176"/>
                  </a:cubicBezTo>
                  <a:lnTo>
                    <a:pt x="262176" y="338376"/>
                  </a:lnTo>
                  <a:cubicBezTo>
                    <a:pt x="240268" y="359331"/>
                    <a:pt x="205026" y="359331"/>
                    <a:pt x="183118" y="337423"/>
                  </a:cubicBezTo>
                  <a:close/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4291813-8C1C-4805-B0F8-28A2B0EBE514}"/>
              </a:ext>
            </a:extLst>
          </p:cNvPr>
          <p:cNvGrpSpPr/>
          <p:nvPr/>
        </p:nvGrpSpPr>
        <p:grpSpPr>
          <a:xfrm>
            <a:off x="1834359" y="3533775"/>
            <a:ext cx="445658" cy="445658"/>
            <a:chOff x="6476015" y="7588816"/>
            <a:chExt cx="784321" cy="784322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711AD65-2BC0-4029-968F-925368364439}"/>
                </a:ext>
              </a:extLst>
            </p:cNvPr>
            <p:cNvSpPr/>
            <p:nvPr/>
          </p:nvSpPr>
          <p:spPr>
            <a:xfrm>
              <a:off x="6476015" y="7588816"/>
              <a:ext cx="784321" cy="784322"/>
            </a:xfrm>
            <a:custGeom>
              <a:avLst/>
              <a:gdLst>
                <a:gd name="connsiteX0" fmla="*/ 542925 w 542925"/>
                <a:gd name="connsiteY0" fmla="*/ 271463 h 542925"/>
                <a:gd name="connsiteX1" fmla="*/ 271462 w 542925"/>
                <a:gd name="connsiteY1" fmla="*/ 542925 h 542925"/>
                <a:gd name="connsiteX2" fmla="*/ 0 w 542925"/>
                <a:gd name="connsiteY2" fmla="*/ 271463 h 542925"/>
                <a:gd name="connsiteX3" fmla="*/ 271462 w 542925"/>
                <a:gd name="connsiteY3" fmla="*/ 0 h 542925"/>
                <a:gd name="connsiteX4" fmla="*/ 542925 w 542925"/>
                <a:gd name="connsiteY4" fmla="*/ 271463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542925">
                  <a:moveTo>
                    <a:pt x="542925" y="271463"/>
                  </a:moveTo>
                  <a:cubicBezTo>
                    <a:pt x="542925" y="421387"/>
                    <a:pt x="421387" y="542925"/>
                    <a:pt x="271462" y="542925"/>
                  </a:cubicBezTo>
                  <a:cubicBezTo>
                    <a:pt x="121538" y="542925"/>
                    <a:pt x="0" y="421387"/>
                    <a:pt x="0" y="271463"/>
                  </a:cubicBezTo>
                  <a:cubicBezTo>
                    <a:pt x="0" y="121538"/>
                    <a:pt x="121538" y="0"/>
                    <a:pt x="271462" y="0"/>
                  </a:cubicBezTo>
                  <a:cubicBezTo>
                    <a:pt x="421387" y="0"/>
                    <a:pt x="542925" y="121538"/>
                    <a:pt x="542925" y="271463"/>
                  </a:cubicBezTo>
                  <a:close/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47FECD-D066-4F24-B95A-FD548973C6E8}"/>
                </a:ext>
              </a:extLst>
            </p:cNvPr>
            <p:cNvSpPr/>
            <p:nvPr/>
          </p:nvSpPr>
          <p:spPr>
            <a:xfrm>
              <a:off x="6659023" y="7843377"/>
              <a:ext cx="410051" cy="291711"/>
            </a:xfrm>
            <a:custGeom>
              <a:avLst/>
              <a:gdLst>
                <a:gd name="connsiteX0" fmla="*/ 0 w 283845"/>
                <a:gd name="connsiteY0" fmla="*/ 120015 h 201929"/>
                <a:gd name="connsiteX1" fmla="*/ 81915 w 283845"/>
                <a:gd name="connsiteY1" fmla="*/ 201930 h 201929"/>
                <a:gd name="connsiteX2" fmla="*/ 283845 w 283845"/>
                <a:gd name="connsiteY2" fmla="*/ 0 h 20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45" h="201929">
                  <a:moveTo>
                    <a:pt x="0" y="120015"/>
                  </a:moveTo>
                  <a:lnTo>
                    <a:pt x="81915" y="201930"/>
                  </a:lnTo>
                  <a:lnTo>
                    <a:pt x="283845" y="0"/>
                  </a:lnTo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8EC0BBA-EDD5-4E2E-84B6-B709F3E4537F}"/>
              </a:ext>
            </a:extLst>
          </p:cNvPr>
          <p:cNvGrpSpPr/>
          <p:nvPr/>
        </p:nvGrpSpPr>
        <p:grpSpPr>
          <a:xfrm>
            <a:off x="7201097" y="3507767"/>
            <a:ext cx="516733" cy="497676"/>
            <a:chOff x="7241995" y="3000287"/>
            <a:chExt cx="611393" cy="588845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F4F2D3A-72C0-4ADF-B7B6-E2E9729B58FA}"/>
                </a:ext>
              </a:extLst>
            </p:cNvPr>
            <p:cNvSpPr/>
            <p:nvPr/>
          </p:nvSpPr>
          <p:spPr>
            <a:xfrm>
              <a:off x="7241995" y="3244844"/>
              <a:ext cx="82820" cy="284450"/>
            </a:xfrm>
            <a:custGeom>
              <a:avLst/>
              <a:gdLst>
                <a:gd name="connsiteX0" fmla="*/ 181927 w 181927"/>
                <a:gd name="connsiteY0" fmla="*/ 0 h 624840"/>
                <a:gd name="connsiteX1" fmla="*/ 19050 w 181927"/>
                <a:gd name="connsiteY1" fmla="*/ 0 h 624840"/>
                <a:gd name="connsiteX2" fmla="*/ 0 w 181927"/>
                <a:gd name="connsiteY2" fmla="*/ 19050 h 624840"/>
                <a:gd name="connsiteX3" fmla="*/ 0 w 181927"/>
                <a:gd name="connsiteY3" fmla="*/ 605790 h 624840"/>
                <a:gd name="connsiteX4" fmla="*/ 19050 w 181927"/>
                <a:gd name="connsiteY4" fmla="*/ 624840 h 624840"/>
                <a:gd name="connsiteX5" fmla="*/ 181927 w 181927"/>
                <a:gd name="connsiteY5" fmla="*/ 624840 h 624840"/>
                <a:gd name="connsiteX6" fmla="*/ 181927 w 181927"/>
                <a:gd name="connsiteY6" fmla="*/ 0 h 624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624840">
                  <a:moveTo>
                    <a:pt x="181927" y="0"/>
                  </a:moveTo>
                  <a:lnTo>
                    <a:pt x="19050" y="0"/>
                  </a:lnTo>
                  <a:cubicBezTo>
                    <a:pt x="8572" y="0"/>
                    <a:pt x="0" y="8573"/>
                    <a:pt x="0" y="19050"/>
                  </a:cubicBezTo>
                  <a:lnTo>
                    <a:pt x="0" y="605790"/>
                  </a:lnTo>
                  <a:cubicBezTo>
                    <a:pt x="0" y="616268"/>
                    <a:pt x="8572" y="624840"/>
                    <a:pt x="19050" y="624840"/>
                  </a:cubicBezTo>
                  <a:lnTo>
                    <a:pt x="181927" y="624840"/>
                  </a:lnTo>
                  <a:lnTo>
                    <a:pt x="181927" y="0"/>
                  </a:lnTo>
                  <a:close/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1BB421A-9510-4441-A670-97763D5EE2DB}"/>
                </a:ext>
              </a:extLst>
            </p:cNvPr>
            <p:cNvSpPr/>
            <p:nvPr/>
          </p:nvSpPr>
          <p:spPr>
            <a:xfrm>
              <a:off x="7324815" y="3121698"/>
              <a:ext cx="82820" cy="407596"/>
            </a:xfrm>
            <a:custGeom>
              <a:avLst/>
              <a:gdLst>
                <a:gd name="connsiteX0" fmla="*/ 162877 w 181927"/>
                <a:gd name="connsiteY0" fmla="*/ 0 h 895350"/>
                <a:gd name="connsiteX1" fmla="*/ 19050 w 181927"/>
                <a:gd name="connsiteY1" fmla="*/ 0 h 895350"/>
                <a:gd name="connsiteX2" fmla="*/ 0 w 181927"/>
                <a:gd name="connsiteY2" fmla="*/ 19050 h 895350"/>
                <a:gd name="connsiteX3" fmla="*/ 0 w 181927"/>
                <a:gd name="connsiteY3" fmla="*/ 895350 h 895350"/>
                <a:gd name="connsiteX4" fmla="*/ 181927 w 181927"/>
                <a:gd name="connsiteY4" fmla="*/ 895350 h 895350"/>
                <a:gd name="connsiteX5" fmla="*/ 181927 w 181927"/>
                <a:gd name="connsiteY5" fmla="*/ 19050 h 895350"/>
                <a:gd name="connsiteX6" fmla="*/ 162877 w 181927"/>
                <a:gd name="connsiteY6" fmla="*/ 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895350">
                  <a:moveTo>
                    <a:pt x="162877" y="0"/>
                  </a:move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lnTo>
                    <a:pt x="0" y="895350"/>
                  </a:lnTo>
                  <a:lnTo>
                    <a:pt x="181927" y="895350"/>
                  </a:lnTo>
                  <a:lnTo>
                    <a:pt x="181927" y="19050"/>
                  </a:lnTo>
                  <a:cubicBezTo>
                    <a:pt x="181927" y="8573"/>
                    <a:pt x="173355" y="0"/>
                    <a:pt x="162877" y="0"/>
                  </a:cubicBezTo>
                  <a:close/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6419909-468A-4CF7-A175-BBEDB29740B3}"/>
                </a:ext>
              </a:extLst>
            </p:cNvPr>
            <p:cNvSpPr/>
            <p:nvPr/>
          </p:nvSpPr>
          <p:spPr>
            <a:xfrm>
              <a:off x="7590186" y="3221429"/>
              <a:ext cx="4336" cy="4336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A17FD67-00EA-4566-8A06-E83E434BEB42}"/>
                </a:ext>
              </a:extLst>
            </p:cNvPr>
            <p:cNvSpPr/>
            <p:nvPr/>
          </p:nvSpPr>
          <p:spPr>
            <a:xfrm>
              <a:off x="7424979" y="3584796"/>
              <a:ext cx="428409" cy="4336"/>
            </a:xfrm>
            <a:custGeom>
              <a:avLst/>
              <a:gdLst>
                <a:gd name="connsiteX0" fmla="*/ 0 w 941070"/>
                <a:gd name="connsiteY0" fmla="*/ 0 h 9525"/>
                <a:gd name="connsiteX1" fmla="*/ 941070 w 94107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1070" h="9525">
                  <a:moveTo>
                    <a:pt x="0" y="0"/>
                  </a:moveTo>
                  <a:lnTo>
                    <a:pt x="941070" y="0"/>
                  </a:lnTo>
                </a:path>
              </a:pathLst>
            </a:custGeom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1B7E74-4F80-4E99-9781-8A133CE25BFA}"/>
                </a:ext>
              </a:extLst>
            </p:cNvPr>
            <p:cNvSpPr/>
            <p:nvPr/>
          </p:nvSpPr>
          <p:spPr>
            <a:xfrm>
              <a:off x="7493923" y="3308585"/>
              <a:ext cx="290520" cy="276211"/>
            </a:xfrm>
            <a:custGeom>
              <a:avLst/>
              <a:gdLst>
                <a:gd name="connsiteX0" fmla="*/ 0 w 638175"/>
                <a:gd name="connsiteY0" fmla="*/ 606743 h 606742"/>
                <a:gd name="connsiteX1" fmla="*/ 145733 w 638175"/>
                <a:gd name="connsiteY1" fmla="*/ 266700 h 606742"/>
                <a:gd name="connsiteX2" fmla="*/ 269558 w 638175"/>
                <a:gd name="connsiteY2" fmla="*/ 266700 h 606742"/>
                <a:gd name="connsiteX3" fmla="*/ 361950 w 638175"/>
                <a:gd name="connsiteY3" fmla="*/ 392430 h 606742"/>
                <a:gd name="connsiteX4" fmla="*/ 469582 w 638175"/>
                <a:gd name="connsiteY4" fmla="*/ 0 h 606742"/>
                <a:gd name="connsiteX5" fmla="*/ 638175 w 638175"/>
                <a:gd name="connsiteY5" fmla="*/ 606743 h 60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75" h="606742">
                  <a:moveTo>
                    <a:pt x="0" y="606743"/>
                  </a:moveTo>
                  <a:lnTo>
                    <a:pt x="145733" y="266700"/>
                  </a:lnTo>
                  <a:lnTo>
                    <a:pt x="269558" y="266700"/>
                  </a:lnTo>
                  <a:lnTo>
                    <a:pt x="361950" y="392430"/>
                  </a:lnTo>
                  <a:lnTo>
                    <a:pt x="469582" y="0"/>
                  </a:lnTo>
                  <a:lnTo>
                    <a:pt x="638175" y="606743"/>
                  </a:lnTo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3FE5B32-DC91-4EE1-8072-EBB55FFAAC43}"/>
                </a:ext>
              </a:extLst>
            </p:cNvPr>
            <p:cNvSpPr/>
            <p:nvPr/>
          </p:nvSpPr>
          <p:spPr>
            <a:xfrm>
              <a:off x="7407635" y="3329832"/>
              <a:ext cx="82820" cy="98430"/>
            </a:xfrm>
            <a:custGeom>
              <a:avLst/>
              <a:gdLst>
                <a:gd name="connsiteX0" fmla="*/ 0 w 181927"/>
                <a:gd name="connsiteY0" fmla="*/ 0 h 216217"/>
                <a:gd name="connsiteX1" fmla="*/ 144780 w 181927"/>
                <a:gd name="connsiteY1" fmla="*/ 0 h 216217"/>
                <a:gd name="connsiteX2" fmla="*/ 181928 w 181927"/>
                <a:gd name="connsiteY2" fmla="*/ 37148 h 216217"/>
                <a:gd name="connsiteX3" fmla="*/ 181928 w 181927"/>
                <a:gd name="connsiteY3" fmla="*/ 216218 h 21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27" h="216217">
                  <a:moveTo>
                    <a:pt x="0" y="0"/>
                  </a:moveTo>
                  <a:lnTo>
                    <a:pt x="144780" y="0"/>
                  </a:lnTo>
                  <a:cubicBezTo>
                    <a:pt x="164783" y="0"/>
                    <a:pt x="181928" y="16193"/>
                    <a:pt x="181928" y="37148"/>
                  </a:cubicBezTo>
                  <a:lnTo>
                    <a:pt x="181928" y="216218"/>
                  </a:lnTo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D397C231-6953-41E0-A827-2A27E4FC2D61}"/>
                </a:ext>
              </a:extLst>
            </p:cNvPr>
            <p:cNvSpPr/>
            <p:nvPr/>
          </p:nvSpPr>
          <p:spPr>
            <a:xfrm>
              <a:off x="7490725" y="3000287"/>
              <a:ext cx="345880" cy="346890"/>
            </a:xfrm>
            <a:custGeom>
              <a:avLst/>
              <a:gdLst>
                <a:gd name="connsiteX0" fmla="*/ 342305 w 759782"/>
                <a:gd name="connsiteY0" fmla="*/ 762000 h 762000"/>
                <a:gd name="connsiteX1" fmla="*/ 1310 w 759782"/>
                <a:gd name="connsiteY1" fmla="*/ 406718 h 762000"/>
                <a:gd name="connsiteX2" fmla="*/ 382310 w 759782"/>
                <a:gd name="connsiteY2" fmla="*/ 0 h 762000"/>
                <a:gd name="connsiteX3" fmla="*/ 634723 w 759782"/>
                <a:gd name="connsiteY3" fmla="*/ 66675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782" h="762000">
                  <a:moveTo>
                    <a:pt x="342305" y="762000"/>
                  </a:moveTo>
                  <a:cubicBezTo>
                    <a:pt x="342305" y="762000"/>
                    <a:pt x="33695" y="735330"/>
                    <a:pt x="1310" y="406718"/>
                  </a:cubicBezTo>
                  <a:cubicBezTo>
                    <a:pt x="-14882" y="243840"/>
                    <a:pt x="119420" y="0"/>
                    <a:pt x="382310" y="0"/>
                  </a:cubicBezTo>
                  <a:cubicBezTo>
                    <a:pt x="719495" y="953"/>
                    <a:pt x="894755" y="429578"/>
                    <a:pt x="634723" y="666750"/>
                  </a:cubicBezTo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683AFFD-00DC-4F0E-8B7D-E1553E0756D5}"/>
                </a:ext>
              </a:extLst>
            </p:cNvPr>
            <p:cNvSpPr/>
            <p:nvPr/>
          </p:nvSpPr>
          <p:spPr>
            <a:xfrm>
              <a:off x="7664767" y="3002022"/>
              <a:ext cx="4336" cy="183418"/>
            </a:xfrm>
            <a:custGeom>
              <a:avLst/>
              <a:gdLst>
                <a:gd name="connsiteX0" fmla="*/ 0 w 9525"/>
                <a:gd name="connsiteY0" fmla="*/ 0 h 402907"/>
                <a:gd name="connsiteX1" fmla="*/ 0 w 9525"/>
                <a:gd name="connsiteY1" fmla="*/ 402908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402907">
                  <a:moveTo>
                    <a:pt x="0" y="0"/>
                  </a:moveTo>
                  <a:lnTo>
                    <a:pt x="0" y="402908"/>
                  </a:lnTo>
                </a:path>
              </a:pathLst>
            </a:custGeom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FD91207A-7F2B-4FDD-B0E6-2EEC83DD5F13}"/>
                </a:ext>
              </a:extLst>
            </p:cNvPr>
            <p:cNvSpPr/>
            <p:nvPr/>
          </p:nvSpPr>
          <p:spPr>
            <a:xfrm>
              <a:off x="7664767" y="3185440"/>
              <a:ext cx="123146" cy="115341"/>
            </a:xfrm>
            <a:custGeom>
              <a:avLst/>
              <a:gdLst>
                <a:gd name="connsiteX0" fmla="*/ 0 w 270510"/>
                <a:gd name="connsiteY0" fmla="*/ 0 h 253365"/>
                <a:gd name="connsiteX1" fmla="*/ 270510 w 270510"/>
                <a:gd name="connsiteY1" fmla="*/ 253365 h 25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0510" h="253365">
                  <a:moveTo>
                    <a:pt x="0" y="0"/>
                  </a:moveTo>
                  <a:lnTo>
                    <a:pt x="270510" y="253365"/>
                  </a:lnTo>
                </a:path>
              </a:pathLst>
            </a:custGeom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67338DF-4406-4CF1-B077-1E111075CE1F}"/>
                </a:ext>
              </a:extLst>
            </p:cNvPr>
            <p:cNvSpPr/>
            <p:nvPr/>
          </p:nvSpPr>
          <p:spPr>
            <a:xfrm>
              <a:off x="7491322" y="3057090"/>
              <a:ext cx="300059" cy="128349"/>
            </a:xfrm>
            <a:custGeom>
              <a:avLst/>
              <a:gdLst>
                <a:gd name="connsiteX0" fmla="*/ 659130 w 659129"/>
                <a:gd name="connsiteY0" fmla="*/ 0 h 281940"/>
                <a:gd name="connsiteX1" fmla="*/ 381000 w 659129"/>
                <a:gd name="connsiteY1" fmla="*/ 281940 h 281940"/>
                <a:gd name="connsiteX2" fmla="*/ 0 w 659129"/>
                <a:gd name="connsiteY2" fmla="*/ 281940 h 28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9129" h="281940">
                  <a:moveTo>
                    <a:pt x="659130" y="0"/>
                  </a:moveTo>
                  <a:lnTo>
                    <a:pt x="381000" y="281940"/>
                  </a:lnTo>
                  <a:lnTo>
                    <a:pt x="0" y="281940"/>
                  </a:lnTo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E0B0D02-B0C7-46E5-973B-8F2C7EBDB1B1}"/>
                </a:ext>
              </a:extLst>
            </p:cNvPr>
            <p:cNvSpPr/>
            <p:nvPr/>
          </p:nvSpPr>
          <p:spPr>
            <a:xfrm>
              <a:off x="7378149" y="3529294"/>
              <a:ext cx="78917" cy="4336"/>
            </a:xfrm>
            <a:custGeom>
              <a:avLst/>
              <a:gdLst>
                <a:gd name="connsiteX0" fmla="*/ 173355 w 173354"/>
                <a:gd name="connsiteY0" fmla="*/ 0 h 9525"/>
                <a:gd name="connsiteX1" fmla="*/ 0 w 173354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354" h="9525">
                  <a:moveTo>
                    <a:pt x="173355" y="0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E6AF02A-735E-4F46-AC0B-F10EF8BE2852}"/>
              </a:ext>
            </a:extLst>
          </p:cNvPr>
          <p:cNvGrpSpPr/>
          <p:nvPr/>
        </p:nvGrpSpPr>
        <p:grpSpPr>
          <a:xfrm>
            <a:off x="9778714" y="3523242"/>
            <a:ext cx="474068" cy="466725"/>
            <a:chOff x="17055387" y="6759174"/>
            <a:chExt cx="1377464" cy="1356126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B19F9D2-86F4-45D5-AEA4-E9183282749D}"/>
                </a:ext>
              </a:extLst>
            </p:cNvPr>
            <p:cNvSpPr/>
            <p:nvPr/>
          </p:nvSpPr>
          <p:spPr>
            <a:xfrm>
              <a:off x="17055387" y="6759174"/>
              <a:ext cx="1017759" cy="1017759"/>
            </a:xfrm>
            <a:custGeom>
              <a:avLst/>
              <a:gdLst>
                <a:gd name="connsiteX0" fmla="*/ 35243 w 948689"/>
                <a:gd name="connsiteY0" fmla="*/ 295275 h 948689"/>
                <a:gd name="connsiteX1" fmla="*/ 0 w 948689"/>
                <a:gd name="connsiteY1" fmla="*/ 474345 h 948689"/>
                <a:gd name="connsiteX2" fmla="*/ 474345 w 948689"/>
                <a:gd name="connsiteY2" fmla="*/ 948690 h 948689"/>
                <a:gd name="connsiteX3" fmla="*/ 948690 w 948689"/>
                <a:gd name="connsiteY3" fmla="*/ 474345 h 948689"/>
                <a:gd name="connsiteX4" fmla="*/ 474345 w 948689"/>
                <a:gd name="connsiteY4" fmla="*/ 0 h 948689"/>
                <a:gd name="connsiteX5" fmla="*/ 216218 w 948689"/>
                <a:gd name="connsiteY5" fmla="*/ 76200 h 94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8689" h="948689">
                  <a:moveTo>
                    <a:pt x="35243" y="295275"/>
                  </a:moveTo>
                  <a:cubicBezTo>
                    <a:pt x="12383" y="350520"/>
                    <a:pt x="0" y="411480"/>
                    <a:pt x="0" y="474345"/>
                  </a:cubicBezTo>
                  <a:cubicBezTo>
                    <a:pt x="0" y="736283"/>
                    <a:pt x="212408" y="948690"/>
                    <a:pt x="474345" y="948690"/>
                  </a:cubicBezTo>
                  <a:cubicBezTo>
                    <a:pt x="736283" y="948690"/>
                    <a:pt x="948690" y="736283"/>
                    <a:pt x="948690" y="474345"/>
                  </a:cubicBezTo>
                  <a:cubicBezTo>
                    <a:pt x="948690" y="212408"/>
                    <a:pt x="737235" y="0"/>
                    <a:pt x="474345" y="0"/>
                  </a:cubicBezTo>
                  <a:cubicBezTo>
                    <a:pt x="379095" y="0"/>
                    <a:pt x="290513" y="27623"/>
                    <a:pt x="216218" y="76200"/>
                  </a:cubicBezTo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A62156-A853-4994-AAE7-44138AE94B53}"/>
                </a:ext>
              </a:extLst>
            </p:cNvPr>
            <p:cNvSpPr/>
            <p:nvPr/>
          </p:nvSpPr>
          <p:spPr>
            <a:xfrm>
              <a:off x="17120785" y="6882819"/>
              <a:ext cx="111381" cy="135905"/>
            </a:xfrm>
            <a:custGeom>
              <a:avLst/>
              <a:gdLst>
                <a:gd name="connsiteX0" fmla="*/ 103823 w 103822"/>
                <a:gd name="connsiteY0" fmla="*/ 0 h 126682"/>
                <a:gd name="connsiteX1" fmla="*/ 0 w 103822"/>
                <a:gd name="connsiteY1" fmla="*/ 126682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822" h="126682">
                  <a:moveTo>
                    <a:pt x="103823" y="0"/>
                  </a:moveTo>
                  <a:cubicBezTo>
                    <a:pt x="61913" y="36195"/>
                    <a:pt x="26670" y="79057"/>
                    <a:pt x="0" y="126682"/>
                  </a:cubicBezTo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58BD658-5CB2-4DD6-90BE-E6574312D63C}"/>
                </a:ext>
              </a:extLst>
            </p:cNvPr>
            <p:cNvSpPr/>
            <p:nvPr/>
          </p:nvSpPr>
          <p:spPr>
            <a:xfrm>
              <a:off x="17151744" y="6856448"/>
              <a:ext cx="825979" cy="824234"/>
            </a:xfrm>
            <a:custGeom>
              <a:avLst/>
              <a:gdLst>
                <a:gd name="connsiteX0" fmla="*/ 699804 w 769925"/>
                <a:gd name="connsiteY0" fmla="*/ 604653 h 768298"/>
                <a:gd name="connsiteX1" fmla="*/ 408339 w 769925"/>
                <a:gd name="connsiteY1" fmla="*/ 767530 h 768298"/>
                <a:gd name="connsiteX2" fmla="*/ 669 w 769925"/>
                <a:gd name="connsiteY2" fmla="*/ 406533 h 768298"/>
                <a:gd name="connsiteX3" fmla="*/ 361667 w 769925"/>
                <a:gd name="connsiteY3" fmla="*/ 768 h 768298"/>
                <a:gd name="connsiteX4" fmla="*/ 769337 w 769925"/>
                <a:gd name="connsiteY4" fmla="*/ 361765 h 768298"/>
                <a:gd name="connsiteX5" fmla="*/ 748382 w 769925"/>
                <a:gd name="connsiteY5" fmla="*/ 513213 h 7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9925" h="768298">
                  <a:moveTo>
                    <a:pt x="699804" y="604653"/>
                  </a:moveTo>
                  <a:cubicBezTo>
                    <a:pt x="635034" y="697046"/>
                    <a:pt x="529307" y="760863"/>
                    <a:pt x="408339" y="767530"/>
                  </a:cubicBezTo>
                  <a:cubicBezTo>
                    <a:pt x="195932" y="780865"/>
                    <a:pt x="14004" y="618940"/>
                    <a:pt x="669" y="406533"/>
                  </a:cubicBezTo>
                  <a:cubicBezTo>
                    <a:pt x="-11713" y="195078"/>
                    <a:pt x="149259" y="13150"/>
                    <a:pt x="361667" y="768"/>
                  </a:cubicBezTo>
                  <a:cubicBezTo>
                    <a:pt x="574074" y="-12567"/>
                    <a:pt x="756002" y="149358"/>
                    <a:pt x="769337" y="361765"/>
                  </a:cubicBezTo>
                  <a:cubicBezTo>
                    <a:pt x="772194" y="415105"/>
                    <a:pt x="764574" y="465588"/>
                    <a:pt x="748382" y="513213"/>
                  </a:cubicBezTo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4FC720E-B437-4345-811C-42A026CD2089}"/>
                </a:ext>
              </a:extLst>
            </p:cNvPr>
            <p:cNvSpPr/>
            <p:nvPr/>
          </p:nvSpPr>
          <p:spPr>
            <a:xfrm>
              <a:off x="17828926" y="7505121"/>
              <a:ext cx="603925" cy="610179"/>
            </a:xfrm>
            <a:custGeom>
              <a:avLst/>
              <a:gdLst>
                <a:gd name="connsiteX0" fmla="*/ 169545 w 562941"/>
                <a:gd name="connsiteY0" fmla="*/ 0 h 568769"/>
                <a:gd name="connsiteX1" fmla="*/ 528638 w 562941"/>
                <a:gd name="connsiteY1" fmla="*/ 360998 h 568769"/>
                <a:gd name="connsiteX2" fmla="*/ 525780 w 562941"/>
                <a:gd name="connsiteY2" fmla="*/ 532448 h 568769"/>
                <a:gd name="connsiteX3" fmla="*/ 525780 w 562941"/>
                <a:gd name="connsiteY3" fmla="*/ 532448 h 568769"/>
                <a:gd name="connsiteX4" fmla="*/ 354330 w 562941"/>
                <a:gd name="connsiteY4" fmla="*/ 534353 h 568769"/>
                <a:gd name="connsiteX5" fmla="*/ 0 w 562941"/>
                <a:gd name="connsiteY5" fmla="*/ 180023 h 56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941" h="568769">
                  <a:moveTo>
                    <a:pt x="169545" y="0"/>
                  </a:moveTo>
                  <a:lnTo>
                    <a:pt x="528638" y="360998"/>
                  </a:lnTo>
                  <a:cubicBezTo>
                    <a:pt x="575310" y="407670"/>
                    <a:pt x="574358" y="484823"/>
                    <a:pt x="525780" y="532448"/>
                  </a:cubicBezTo>
                  <a:lnTo>
                    <a:pt x="525780" y="532448"/>
                  </a:lnTo>
                  <a:cubicBezTo>
                    <a:pt x="478155" y="580073"/>
                    <a:pt x="401002" y="581025"/>
                    <a:pt x="354330" y="534353"/>
                  </a:cubicBezTo>
                  <a:lnTo>
                    <a:pt x="0" y="180023"/>
                  </a:lnTo>
                </a:path>
              </a:pathLst>
            </a:custGeom>
            <a:noFill/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B82ED0F-E7AC-4959-B6CF-5076D2B58CF1}"/>
                </a:ext>
              </a:extLst>
            </p:cNvPr>
            <p:cNvSpPr/>
            <p:nvPr/>
          </p:nvSpPr>
          <p:spPr>
            <a:xfrm>
              <a:off x="18165112" y="7846420"/>
              <a:ext cx="130797" cy="135905"/>
            </a:xfrm>
            <a:custGeom>
              <a:avLst/>
              <a:gdLst>
                <a:gd name="connsiteX0" fmla="*/ 121920 w 121920"/>
                <a:gd name="connsiteY0" fmla="*/ 0 h 126682"/>
                <a:gd name="connsiteX1" fmla="*/ 0 w 121920"/>
                <a:gd name="connsiteY1" fmla="*/ 12668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" h="126682">
                  <a:moveTo>
                    <a:pt x="121920" y="0"/>
                  </a:moveTo>
                  <a:lnTo>
                    <a:pt x="0" y="126683"/>
                  </a:lnTo>
                </a:path>
              </a:pathLst>
            </a:custGeom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8C50C5D-A93E-4358-93E2-713D8EDFA664}"/>
                </a:ext>
              </a:extLst>
            </p:cNvPr>
            <p:cNvSpPr/>
            <p:nvPr/>
          </p:nvSpPr>
          <p:spPr>
            <a:xfrm>
              <a:off x="18093583" y="7774891"/>
              <a:ext cx="130797" cy="135905"/>
            </a:xfrm>
            <a:custGeom>
              <a:avLst/>
              <a:gdLst>
                <a:gd name="connsiteX0" fmla="*/ 121920 w 121920"/>
                <a:gd name="connsiteY0" fmla="*/ 0 h 126682"/>
                <a:gd name="connsiteX1" fmla="*/ 0 w 121920"/>
                <a:gd name="connsiteY1" fmla="*/ 126683 h 1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920" h="126682">
                  <a:moveTo>
                    <a:pt x="121920" y="0"/>
                  </a:moveTo>
                  <a:lnTo>
                    <a:pt x="0" y="126683"/>
                  </a:lnTo>
                </a:path>
              </a:pathLst>
            </a:custGeom>
            <a:ln w="19050" cap="flat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059" dirty="0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110B449-F2C6-B547-A773-C6D072B72585}"/>
              </a:ext>
            </a:extLst>
          </p:cNvPr>
          <p:cNvSpPr/>
          <p:nvPr/>
        </p:nvSpPr>
        <p:spPr>
          <a:xfrm>
            <a:off x="929577" y="4803329"/>
            <a:ext cx="2270824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600" dirty="0">
                <a:solidFill>
                  <a:schemeClr val="bg1"/>
                </a:solidFill>
              </a:rPr>
              <a:t>AWS Managed Services (AMS) version of multi-account environment</a:t>
            </a:r>
          </a:p>
        </p:txBody>
      </p:sp>
    </p:spTree>
    <p:extLst>
      <p:ext uri="{BB962C8B-B14F-4D97-AF65-F5344CB8AC3E}">
        <p14:creationId xmlns:p14="http://schemas.microsoft.com/office/powerpoint/2010/main" val="82879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CEB2A8EE-3B63-442F-AEAA-6096BCD00F28}"/>
              </a:ext>
            </a:extLst>
          </p:cNvPr>
          <p:cNvSpPr/>
          <p:nvPr/>
        </p:nvSpPr>
        <p:spPr>
          <a:xfrm>
            <a:off x="8096706" y="3803286"/>
            <a:ext cx="3553738" cy="2167524"/>
          </a:xfrm>
          <a:prstGeom prst="rect">
            <a:avLst/>
          </a:prstGeom>
          <a:solidFill>
            <a:srgbClr val="0E2836"/>
          </a:solidFill>
          <a:ln w="1905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6">
              <a:defRPr/>
            </a:pPr>
            <a:endParaRPr lang="en-IN" sz="2400" dirty="0">
              <a:solidFill>
                <a:srgbClr val="FFFFFF"/>
              </a:solidFill>
              <a:latin typeface="AmazonEmber-Bold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F4493A8-0779-45A1-A884-095CFAA3F0DF}"/>
              </a:ext>
            </a:extLst>
          </p:cNvPr>
          <p:cNvSpPr/>
          <p:nvPr/>
        </p:nvSpPr>
        <p:spPr>
          <a:xfrm>
            <a:off x="8039864" y="3749917"/>
            <a:ext cx="3553738" cy="2167524"/>
          </a:xfrm>
          <a:prstGeom prst="rect">
            <a:avLst/>
          </a:prstGeom>
          <a:solidFill>
            <a:srgbClr val="0E2836"/>
          </a:solidFill>
          <a:ln w="1905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6">
              <a:defRPr/>
            </a:pPr>
            <a:endParaRPr lang="en-IN" sz="2400" dirty="0">
              <a:solidFill>
                <a:srgbClr val="FFFFFF"/>
              </a:solidFill>
              <a:latin typeface="AmazonEmber-Bold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606ABE-B28D-49D7-8233-F895E42EF74B}"/>
              </a:ext>
            </a:extLst>
          </p:cNvPr>
          <p:cNvSpPr/>
          <p:nvPr/>
        </p:nvSpPr>
        <p:spPr>
          <a:xfrm>
            <a:off x="7981404" y="3698666"/>
            <a:ext cx="3553738" cy="2167524"/>
          </a:xfrm>
          <a:prstGeom prst="rect">
            <a:avLst/>
          </a:prstGeom>
          <a:solidFill>
            <a:srgbClr val="0E2836"/>
          </a:solidFill>
          <a:ln w="1905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6">
              <a:defRPr/>
            </a:pPr>
            <a:endParaRPr lang="en-IN" sz="2400" dirty="0">
              <a:solidFill>
                <a:srgbClr val="FFFFFF"/>
              </a:solidFill>
              <a:latin typeface="AmazonEmber-Bold"/>
            </a:endParaRP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F2BED3C5-B96D-412E-B0E9-4C945865F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637" y="2428525"/>
            <a:ext cx="438237" cy="438237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C61F2646-36DF-479C-807D-0760A365F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162" y="2428525"/>
            <a:ext cx="438237" cy="43823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9609B7B-6936-4175-B52C-370F7009A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8907" y="2428525"/>
            <a:ext cx="441960" cy="44196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6A31B2F-F553-4A6E-B2A8-FD65ABB0C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2039" y="4978205"/>
            <a:ext cx="441960" cy="4419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6B871224-CA98-42F3-970A-A294808DEA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4549" y="4042870"/>
            <a:ext cx="441960" cy="44196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04A9561-A978-4080-BE5D-8C5EDB57A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24549" y="4978205"/>
            <a:ext cx="441960" cy="44196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996D5FF-AC4F-45A8-BB77-2AB48DACA03F}"/>
              </a:ext>
            </a:extLst>
          </p:cNvPr>
          <p:cNvSpPr/>
          <p:nvPr/>
        </p:nvSpPr>
        <p:spPr>
          <a:xfrm>
            <a:off x="449052" y="1026929"/>
            <a:ext cx="11298448" cy="2445048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6">
              <a:defRPr/>
            </a:pPr>
            <a:endParaRPr lang="en-US" sz="2400" dirty="0">
              <a:solidFill>
                <a:srgbClr val="1D516C"/>
              </a:solidFill>
              <a:latin typeface="AmazonEmber-Bold"/>
            </a:endParaRPr>
          </a:p>
        </p:txBody>
      </p:sp>
      <p:sp>
        <p:nvSpPr>
          <p:cNvPr id="78" name="TextBox 2">
            <a:extLst>
              <a:ext uri="{FF2B5EF4-FFF2-40B4-BE49-F238E27FC236}">
                <a16:creationId xmlns:a16="http://schemas.microsoft.com/office/drawing/2014/main" id="{659A286F-7D99-4FA8-A35E-BE0B549F4312}"/>
              </a:ext>
            </a:extLst>
          </p:cNvPr>
          <p:cNvSpPr txBox="1"/>
          <p:nvPr/>
        </p:nvSpPr>
        <p:spPr>
          <a:xfrm>
            <a:off x="868392" y="1018130"/>
            <a:ext cx="1100659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sz="1100" dirty="0">
                <a:solidFill>
                  <a:srgbClr val="FFFFFF"/>
                </a:solidFill>
                <a:latin typeface="AmazonEmber-Bold"/>
              </a:rPr>
              <a:t>Management account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636C35-6230-43CC-9E8A-3D253CED9081}"/>
              </a:ext>
            </a:extLst>
          </p:cNvPr>
          <p:cNvSpPr/>
          <p:nvPr/>
        </p:nvSpPr>
        <p:spPr>
          <a:xfrm>
            <a:off x="449052" y="3565235"/>
            <a:ext cx="11298448" cy="2547718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76">
              <a:defRPr/>
            </a:pPr>
            <a:endParaRPr lang="en-US" sz="2400" dirty="0">
              <a:solidFill>
                <a:srgbClr val="1D516C"/>
              </a:solidFill>
              <a:latin typeface="AmazonEmber-Bold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D964A08-7C12-44F3-AADE-B0065993AF86}"/>
              </a:ext>
            </a:extLst>
          </p:cNvPr>
          <p:cNvGrpSpPr/>
          <p:nvPr/>
        </p:nvGrpSpPr>
        <p:grpSpPr>
          <a:xfrm>
            <a:off x="455005" y="1030897"/>
            <a:ext cx="418120" cy="418120"/>
            <a:chOff x="546006" y="1237076"/>
            <a:chExt cx="619378" cy="61937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DAA3C01-A4C1-42F2-9C0B-572673CB63D1}"/>
                </a:ext>
              </a:extLst>
            </p:cNvPr>
            <p:cNvSpPr/>
            <p:nvPr/>
          </p:nvSpPr>
          <p:spPr>
            <a:xfrm>
              <a:off x="546006" y="1237076"/>
              <a:ext cx="619378" cy="6193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6">
                <a:defRPr/>
              </a:pPr>
              <a:endParaRPr lang="en-IN" sz="2400" dirty="0">
                <a:solidFill>
                  <a:srgbClr val="FFFFFF"/>
                </a:solidFill>
                <a:latin typeface="AmazonEmber-Bold"/>
              </a:endParaRPr>
            </a:p>
          </p:txBody>
        </p:sp>
        <p:pic>
          <p:nvPicPr>
            <p:cNvPr id="77" name="Graphic 1">
              <a:extLst>
                <a:ext uri="{FF2B5EF4-FFF2-40B4-BE49-F238E27FC236}">
                  <a16:creationId xmlns:a16="http://schemas.microsoft.com/office/drawing/2014/main" id="{6943E8BD-54A4-4824-926A-2713D955A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2046" y="1303116"/>
              <a:ext cx="487298" cy="487298"/>
            </a:xfrm>
            <a:prstGeom prst="rect">
              <a:avLst/>
            </a:prstGeom>
          </p:spPr>
        </p:pic>
      </p:grpSp>
      <p:pic>
        <p:nvPicPr>
          <p:cNvPr id="80" name="Graphic 79">
            <a:extLst>
              <a:ext uri="{FF2B5EF4-FFF2-40B4-BE49-F238E27FC236}">
                <a16:creationId xmlns:a16="http://schemas.microsoft.com/office/drawing/2014/main" id="{101ACDDE-3C6C-4234-88EB-0165763416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24610" y="1451249"/>
            <a:ext cx="436405" cy="436405"/>
          </a:xfrm>
          <a:prstGeom prst="rect">
            <a:avLst/>
          </a:prstGeom>
        </p:spPr>
      </p:pic>
      <p:pic>
        <p:nvPicPr>
          <p:cNvPr id="81" name="Graphic 2">
            <a:extLst>
              <a:ext uri="{FF2B5EF4-FFF2-40B4-BE49-F238E27FC236}">
                <a16:creationId xmlns:a16="http://schemas.microsoft.com/office/drawing/2014/main" id="{14D22122-C4A5-40EC-9253-4D9EC02D44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85032" y="1449171"/>
            <a:ext cx="438237" cy="4382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119CBC-950F-41F7-ADB3-25753077B41A}"/>
              </a:ext>
            </a:extLst>
          </p:cNvPr>
          <p:cNvSpPr/>
          <p:nvPr/>
        </p:nvSpPr>
        <p:spPr>
          <a:xfrm>
            <a:off x="555575" y="3698666"/>
            <a:ext cx="3553738" cy="216752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6">
              <a:defRPr/>
            </a:pPr>
            <a:endParaRPr lang="en-IN" sz="2400" dirty="0">
              <a:solidFill>
                <a:srgbClr val="FFFFFF"/>
              </a:solidFill>
              <a:latin typeface="AmazonEmber-Bold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C575511-45CA-42A2-BC21-606CC968EF84}"/>
              </a:ext>
            </a:extLst>
          </p:cNvPr>
          <p:cNvSpPr/>
          <p:nvPr/>
        </p:nvSpPr>
        <p:spPr>
          <a:xfrm>
            <a:off x="4268490" y="3698666"/>
            <a:ext cx="3553738" cy="216752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6">
              <a:defRPr/>
            </a:pPr>
            <a:endParaRPr lang="en-IN" sz="2400" dirty="0">
              <a:solidFill>
                <a:srgbClr val="FFFFFF"/>
              </a:solidFill>
              <a:latin typeface="AmazonEmber-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F5742A-A84A-4F7F-A6B3-45B2D6F77D01}"/>
              </a:ext>
            </a:extLst>
          </p:cNvPr>
          <p:cNvCxnSpPr>
            <a:cxnSpLocks/>
          </p:cNvCxnSpPr>
          <p:nvPr/>
        </p:nvCxnSpPr>
        <p:spPr>
          <a:xfrm>
            <a:off x="2299823" y="1669452"/>
            <a:ext cx="4751089" cy="0"/>
          </a:xfrm>
          <a:prstGeom prst="line">
            <a:avLst/>
          </a:prstGeom>
          <a:ln w="19050">
            <a:solidFill>
              <a:schemeClr val="accent2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Graphic 83">
            <a:extLst>
              <a:ext uri="{FF2B5EF4-FFF2-40B4-BE49-F238E27FC236}">
                <a16:creationId xmlns:a16="http://schemas.microsoft.com/office/drawing/2014/main" id="{84ABF2E6-2D6C-4357-A146-4F15207760A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28907" y="1449171"/>
            <a:ext cx="438237" cy="438237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DD3EF8B-DB94-4AB2-9014-A0EF26BB5AD5}"/>
              </a:ext>
            </a:extLst>
          </p:cNvPr>
          <p:cNvCxnSpPr>
            <a:cxnSpLocks/>
          </p:cNvCxnSpPr>
          <p:nvPr/>
        </p:nvCxnSpPr>
        <p:spPr>
          <a:xfrm>
            <a:off x="7994468" y="1669452"/>
            <a:ext cx="1906241" cy="0"/>
          </a:xfrm>
          <a:prstGeom prst="line">
            <a:avLst/>
          </a:prstGeom>
          <a:ln w="19050">
            <a:solidFill>
              <a:schemeClr val="accent2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5E34737-35E1-4552-B449-2769BCF824D9}"/>
              </a:ext>
            </a:extLst>
          </p:cNvPr>
          <p:cNvSpPr txBox="1"/>
          <p:nvPr/>
        </p:nvSpPr>
        <p:spPr>
          <a:xfrm>
            <a:off x="1065301" y="1941146"/>
            <a:ext cx="1544549" cy="18466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AWS Control Tower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C73926F-7D77-4CBC-AEE7-0856D0DBBC54}"/>
              </a:ext>
            </a:extLst>
          </p:cNvPr>
          <p:cNvSpPr txBox="1"/>
          <p:nvPr/>
        </p:nvSpPr>
        <p:spPr>
          <a:xfrm>
            <a:off x="6725477" y="1956386"/>
            <a:ext cx="1544535" cy="18466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AWS Organizations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CCEAA24-682D-4264-9CD4-8092FC86CCBF}"/>
              </a:ext>
            </a:extLst>
          </p:cNvPr>
          <p:cNvSpPr txBox="1"/>
          <p:nvPr/>
        </p:nvSpPr>
        <p:spPr>
          <a:xfrm>
            <a:off x="9541103" y="1941146"/>
            <a:ext cx="1626960" cy="18466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AWS SSO</a:t>
            </a:r>
          </a:p>
        </p:txBody>
      </p:sp>
      <p:pic>
        <p:nvPicPr>
          <p:cNvPr id="90" name="Graphic 1">
            <a:extLst>
              <a:ext uri="{FF2B5EF4-FFF2-40B4-BE49-F238E27FC236}">
                <a16:creationId xmlns:a16="http://schemas.microsoft.com/office/drawing/2014/main" id="{2A04C7F1-EB67-4452-A73B-88F5B5B18A8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19825" y="2428525"/>
            <a:ext cx="438237" cy="43823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10324F6-3CC6-4933-8808-42EA6A02168B}"/>
              </a:ext>
            </a:extLst>
          </p:cNvPr>
          <p:cNvSpPr txBox="1"/>
          <p:nvPr/>
        </p:nvSpPr>
        <p:spPr>
          <a:xfrm>
            <a:off x="978478" y="2907101"/>
            <a:ext cx="1692612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AWS CloudFormation</a:t>
            </a:r>
          </a:p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StackSets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7FD9C1EB-FC5D-4F17-AEF5-AD36A51A66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747096" y="2428525"/>
            <a:ext cx="438237" cy="43823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BF15C98-814A-4604-96F3-D984D928C292}"/>
              </a:ext>
            </a:extLst>
          </p:cNvPr>
          <p:cNvSpPr txBox="1"/>
          <p:nvPr/>
        </p:nvSpPr>
        <p:spPr>
          <a:xfrm>
            <a:off x="3077900" y="2907101"/>
            <a:ext cx="1626693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AWS Service Catalog</a:t>
            </a:r>
          </a:p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(Account Factory)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3467E860-0150-4499-81FA-C62597E8AAC9}"/>
              </a:ext>
            </a:extLst>
          </p:cNvPr>
          <p:cNvCxnSpPr>
            <a:cxnSpLocks/>
            <a:stCxn id="99" idx="0"/>
            <a:endCxn id="100" idx="0"/>
          </p:cNvCxnSpPr>
          <p:nvPr/>
        </p:nvCxnSpPr>
        <p:spPr>
          <a:xfrm rot="5400000" flipH="1" flipV="1">
            <a:off x="7521018" y="1728789"/>
            <a:ext cx="10583" cy="1399474"/>
          </a:xfrm>
          <a:prstGeom prst="bentConnector3">
            <a:avLst>
              <a:gd name="adj1" fmla="val 1435433"/>
            </a:avLst>
          </a:prstGeom>
          <a:ln w="19050">
            <a:solidFill>
              <a:schemeClr val="accent2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DC0A92D-9F53-4298-B4AA-C5B917D0B8B0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1837576" y="2125812"/>
            <a:ext cx="1369" cy="269330"/>
          </a:xfrm>
          <a:prstGeom prst="line">
            <a:avLst/>
          </a:prstGeom>
          <a:ln w="19050">
            <a:solidFill>
              <a:schemeClr val="accent2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49BFAC7E-71A7-42C4-AA96-A430CDBD412D}"/>
              </a:ext>
            </a:extLst>
          </p:cNvPr>
          <p:cNvCxnSpPr>
            <a:cxnSpLocks/>
          </p:cNvCxnSpPr>
          <p:nvPr/>
        </p:nvCxnSpPr>
        <p:spPr>
          <a:xfrm>
            <a:off x="1838944" y="2245990"/>
            <a:ext cx="2149651" cy="129931"/>
          </a:xfrm>
          <a:prstGeom prst="bentConnector3">
            <a:avLst>
              <a:gd name="adj1" fmla="val 100033"/>
            </a:avLst>
          </a:prstGeom>
          <a:ln w="19050">
            <a:solidFill>
              <a:schemeClr val="accent2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5AFA484-9E0D-4C63-A79B-4E2AFF1572EF}"/>
              </a:ext>
            </a:extLst>
          </p:cNvPr>
          <p:cNvCxnSpPr>
            <a:cxnSpLocks/>
          </p:cNvCxnSpPr>
          <p:nvPr/>
        </p:nvCxnSpPr>
        <p:spPr>
          <a:xfrm flipV="1">
            <a:off x="7526309" y="2181990"/>
            <a:ext cx="0" cy="97763"/>
          </a:xfrm>
          <a:prstGeom prst="line">
            <a:avLst/>
          </a:prstGeom>
          <a:ln w="19050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7FDCCD5-81E5-432F-A908-7CB4EA6FAB8F}"/>
              </a:ext>
            </a:extLst>
          </p:cNvPr>
          <p:cNvSpPr txBox="1"/>
          <p:nvPr/>
        </p:nvSpPr>
        <p:spPr>
          <a:xfrm>
            <a:off x="6200480" y="2907100"/>
            <a:ext cx="1241601" cy="18466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Security OU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A95FC90-BB9F-4326-A204-468AE50EF8EA}"/>
              </a:ext>
            </a:extLst>
          </p:cNvPr>
          <p:cNvSpPr txBox="1"/>
          <p:nvPr/>
        </p:nvSpPr>
        <p:spPr>
          <a:xfrm>
            <a:off x="7605246" y="2907100"/>
            <a:ext cx="1241601" cy="18466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Sandbox OU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FC26BBB-E450-4CB8-91A6-6CA592B9A174}"/>
              </a:ext>
            </a:extLst>
          </p:cNvPr>
          <p:cNvSpPr txBox="1"/>
          <p:nvPr/>
        </p:nvSpPr>
        <p:spPr>
          <a:xfrm>
            <a:off x="9772384" y="2907100"/>
            <a:ext cx="1241601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AWS SSO directory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71483F1-D394-478F-BC44-FBB4C060D383}"/>
              </a:ext>
            </a:extLst>
          </p:cNvPr>
          <p:cNvCxnSpPr>
            <a:cxnSpLocks/>
            <a:stCxn id="89" idx="2"/>
          </p:cNvCxnSpPr>
          <p:nvPr/>
        </p:nvCxnSpPr>
        <p:spPr>
          <a:xfrm flipH="1">
            <a:off x="10353057" y="2125812"/>
            <a:ext cx="1526" cy="269330"/>
          </a:xfrm>
          <a:prstGeom prst="line">
            <a:avLst/>
          </a:prstGeom>
          <a:ln w="19050">
            <a:solidFill>
              <a:schemeClr val="accent2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TextBox 2">
            <a:extLst>
              <a:ext uri="{FF2B5EF4-FFF2-40B4-BE49-F238E27FC236}">
                <a16:creationId xmlns:a16="http://schemas.microsoft.com/office/drawing/2014/main" id="{653400DE-1E67-4536-BFE5-E1F67BBB75C8}"/>
              </a:ext>
            </a:extLst>
          </p:cNvPr>
          <p:cNvSpPr txBox="1"/>
          <p:nvPr/>
        </p:nvSpPr>
        <p:spPr>
          <a:xfrm>
            <a:off x="978478" y="3709249"/>
            <a:ext cx="1333980" cy="43088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sz="1100" dirty="0">
                <a:solidFill>
                  <a:srgbClr val="FFFFFF"/>
                </a:solidFill>
                <a:latin typeface="AmazonEmber-Bold"/>
              </a:rPr>
              <a:t>Log archive account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5713609-5E57-4EEE-B584-DB768DC4EF62}"/>
              </a:ext>
            </a:extLst>
          </p:cNvPr>
          <p:cNvGrpSpPr/>
          <p:nvPr/>
        </p:nvGrpSpPr>
        <p:grpSpPr>
          <a:xfrm>
            <a:off x="560359" y="3705629"/>
            <a:ext cx="418120" cy="418120"/>
            <a:chOff x="546006" y="1237076"/>
            <a:chExt cx="619378" cy="619378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C9ADE02-AF5B-49BA-AB13-34A9AD59E03A}"/>
                </a:ext>
              </a:extLst>
            </p:cNvPr>
            <p:cNvSpPr/>
            <p:nvPr/>
          </p:nvSpPr>
          <p:spPr>
            <a:xfrm>
              <a:off x="546006" y="1237076"/>
              <a:ext cx="619378" cy="6193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6">
                <a:defRPr/>
              </a:pPr>
              <a:endParaRPr lang="en-IN" sz="2400" dirty="0">
                <a:solidFill>
                  <a:srgbClr val="FFFFFF"/>
                </a:solidFill>
                <a:latin typeface="AmazonEmber-Bold"/>
              </a:endParaRPr>
            </a:p>
          </p:txBody>
        </p:sp>
        <p:pic>
          <p:nvPicPr>
            <p:cNvPr id="127" name="Graphic 1">
              <a:extLst>
                <a:ext uri="{FF2B5EF4-FFF2-40B4-BE49-F238E27FC236}">
                  <a16:creationId xmlns:a16="http://schemas.microsoft.com/office/drawing/2014/main" id="{4DB5EA49-E066-4B2E-BD75-CF3E2C94D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2046" y="1303116"/>
              <a:ext cx="487298" cy="487298"/>
            </a:xfrm>
            <a:prstGeom prst="rect">
              <a:avLst/>
            </a:prstGeom>
          </p:spPr>
        </p:pic>
      </p:grpSp>
      <p:sp>
        <p:nvSpPr>
          <p:cNvPr id="132" name="TextBox 2">
            <a:extLst>
              <a:ext uri="{FF2B5EF4-FFF2-40B4-BE49-F238E27FC236}">
                <a16:creationId xmlns:a16="http://schemas.microsoft.com/office/drawing/2014/main" id="{E6659598-CF33-46F3-BCCC-A5923718FB10}"/>
              </a:ext>
            </a:extLst>
          </p:cNvPr>
          <p:cNvSpPr txBox="1"/>
          <p:nvPr/>
        </p:nvSpPr>
        <p:spPr>
          <a:xfrm>
            <a:off x="4696007" y="3709249"/>
            <a:ext cx="1100659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sz="1100" dirty="0">
                <a:solidFill>
                  <a:srgbClr val="FFFFFF"/>
                </a:solidFill>
                <a:latin typeface="AmazonEmber-Bold"/>
              </a:rPr>
              <a:t>Audit account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EE23CE1-1421-4F6C-94DB-42C656F43ECD}"/>
              </a:ext>
            </a:extLst>
          </p:cNvPr>
          <p:cNvGrpSpPr/>
          <p:nvPr/>
        </p:nvGrpSpPr>
        <p:grpSpPr>
          <a:xfrm>
            <a:off x="4277888" y="3705629"/>
            <a:ext cx="418120" cy="418120"/>
            <a:chOff x="546006" y="1237076"/>
            <a:chExt cx="619378" cy="619378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55251C9-0BFD-4F28-B724-3C25EA4A0C4B}"/>
                </a:ext>
              </a:extLst>
            </p:cNvPr>
            <p:cNvSpPr/>
            <p:nvPr/>
          </p:nvSpPr>
          <p:spPr>
            <a:xfrm>
              <a:off x="546006" y="1237076"/>
              <a:ext cx="619378" cy="6193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6">
                <a:defRPr/>
              </a:pPr>
              <a:endParaRPr lang="en-IN" sz="2400" dirty="0">
                <a:solidFill>
                  <a:srgbClr val="FFFFFF"/>
                </a:solidFill>
                <a:latin typeface="AmazonEmber-Bold"/>
              </a:endParaRPr>
            </a:p>
          </p:txBody>
        </p:sp>
        <p:pic>
          <p:nvPicPr>
            <p:cNvPr id="135" name="Graphic 1">
              <a:extLst>
                <a:ext uri="{FF2B5EF4-FFF2-40B4-BE49-F238E27FC236}">
                  <a16:creationId xmlns:a16="http://schemas.microsoft.com/office/drawing/2014/main" id="{42DB0755-E010-47E0-8C27-047CCCDCA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2046" y="1303116"/>
              <a:ext cx="487298" cy="487298"/>
            </a:xfrm>
            <a:prstGeom prst="rect">
              <a:avLst/>
            </a:prstGeom>
          </p:spPr>
        </p:pic>
      </p:grpSp>
      <p:sp>
        <p:nvSpPr>
          <p:cNvPr id="136" name="TextBox 2">
            <a:extLst>
              <a:ext uri="{FF2B5EF4-FFF2-40B4-BE49-F238E27FC236}">
                <a16:creationId xmlns:a16="http://schemas.microsoft.com/office/drawing/2014/main" id="{DEB7189E-77D2-44E1-B2F9-984730384A49}"/>
              </a:ext>
            </a:extLst>
          </p:cNvPr>
          <p:cNvSpPr txBox="1"/>
          <p:nvPr/>
        </p:nvSpPr>
        <p:spPr>
          <a:xfrm>
            <a:off x="8406788" y="3709249"/>
            <a:ext cx="1530963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sz="1100" dirty="0">
                <a:solidFill>
                  <a:srgbClr val="FFFFFF"/>
                </a:solidFill>
                <a:latin typeface="AmazonEmber-Bold"/>
              </a:rPr>
              <a:t>Provisioned accounts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95CDE1B-57F2-4A25-A197-57934BB55C36}"/>
              </a:ext>
            </a:extLst>
          </p:cNvPr>
          <p:cNvGrpSpPr/>
          <p:nvPr/>
        </p:nvGrpSpPr>
        <p:grpSpPr>
          <a:xfrm>
            <a:off x="7988668" y="3705629"/>
            <a:ext cx="418120" cy="418120"/>
            <a:chOff x="546006" y="1237076"/>
            <a:chExt cx="619378" cy="619378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579981D-ECEA-441A-A58E-CAC5AAD3BBEA}"/>
                </a:ext>
              </a:extLst>
            </p:cNvPr>
            <p:cNvSpPr/>
            <p:nvPr/>
          </p:nvSpPr>
          <p:spPr>
            <a:xfrm>
              <a:off x="546006" y="1237076"/>
              <a:ext cx="619378" cy="6193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6">
                <a:defRPr/>
              </a:pPr>
              <a:endParaRPr lang="en-IN" sz="2400" dirty="0">
                <a:solidFill>
                  <a:srgbClr val="FFFFFF"/>
                </a:solidFill>
                <a:latin typeface="AmazonEmber-Bold"/>
              </a:endParaRPr>
            </a:p>
          </p:txBody>
        </p:sp>
        <p:pic>
          <p:nvPicPr>
            <p:cNvPr id="139" name="Graphic 1">
              <a:extLst>
                <a:ext uri="{FF2B5EF4-FFF2-40B4-BE49-F238E27FC236}">
                  <a16:creationId xmlns:a16="http://schemas.microsoft.com/office/drawing/2014/main" id="{B62197EE-304F-4C79-B939-5DC404A2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12046" y="1303116"/>
              <a:ext cx="487298" cy="487298"/>
            </a:xfrm>
            <a:prstGeom prst="rect">
              <a:avLst/>
            </a:prstGeom>
          </p:spPr>
        </p:pic>
      </p:grpSp>
      <p:pic>
        <p:nvPicPr>
          <p:cNvPr id="140" name="Graphic 1">
            <a:extLst>
              <a:ext uri="{FF2B5EF4-FFF2-40B4-BE49-F238E27FC236}">
                <a16:creationId xmlns:a16="http://schemas.microsoft.com/office/drawing/2014/main" id="{4BDB0049-836E-462F-8955-F11A5D4D1F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23709" y="4050481"/>
            <a:ext cx="434340" cy="434340"/>
          </a:xfrm>
          <a:prstGeom prst="rect">
            <a:avLst/>
          </a:prstGeom>
        </p:spPr>
      </p:pic>
      <p:sp>
        <p:nvSpPr>
          <p:cNvPr id="141" name="TextBox 2">
            <a:extLst>
              <a:ext uri="{FF2B5EF4-FFF2-40B4-BE49-F238E27FC236}">
                <a16:creationId xmlns:a16="http://schemas.microsoft.com/office/drawing/2014/main" id="{16372D3F-AECE-4E65-AEC0-AAD77FA5BD1F}"/>
              </a:ext>
            </a:extLst>
          </p:cNvPr>
          <p:cNvSpPr txBox="1"/>
          <p:nvPr/>
        </p:nvSpPr>
        <p:spPr>
          <a:xfrm>
            <a:off x="1818129" y="4479798"/>
            <a:ext cx="1028629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defTabSz="609576">
              <a:defRPr/>
            </a:pPr>
            <a:r>
              <a:rPr lang="en-US" sz="1200" dirty="0">
                <a:solidFill>
                  <a:srgbClr val="FFFFFF"/>
                </a:solidFill>
                <a:latin typeface="AmazonEmber-Bold"/>
              </a:rPr>
              <a:t>Account baseline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B02590A-3F2B-4EBF-B94E-235C8F2BFF2B}"/>
              </a:ext>
            </a:extLst>
          </p:cNvPr>
          <p:cNvSpPr txBox="1"/>
          <p:nvPr/>
        </p:nvSpPr>
        <p:spPr>
          <a:xfrm>
            <a:off x="1065301" y="5403195"/>
            <a:ext cx="2518138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Centralized AWS CloudTrail and AWS Config logs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0E722DA-71B6-45EC-8DD2-CA2E4B5302D1}"/>
              </a:ext>
            </a:extLst>
          </p:cNvPr>
          <p:cNvGrpSpPr/>
          <p:nvPr/>
        </p:nvGrpSpPr>
        <p:grpSpPr>
          <a:xfrm>
            <a:off x="2142114" y="4978205"/>
            <a:ext cx="391353" cy="408285"/>
            <a:chOff x="2633352" y="6006592"/>
            <a:chExt cx="469624" cy="489942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014CA47-1311-407C-A1D7-C4ACB0C9B595}"/>
                </a:ext>
              </a:extLst>
            </p:cNvPr>
            <p:cNvSpPr/>
            <p:nvPr/>
          </p:nvSpPr>
          <p:spPr>
            <a:xfrm>
              <a:off x="2740398" y="6338914"/>
              <a:ext cx="98091" cy="99029"/>
            </a:xfrm>
            <a:custGeom>
              <a:avLst/>
              <a:gdLst>
                <a:gd name="connsiteX0" fmla="*/ 87667 w 98091"/>
                <a:gd name="connsiteY0" fmla="*/ 99030 h 99029"/>
                <a:gd name="connsiteX1" fmla="*/ 10424 w 98091"/>
                <a:gd name="connsiteY1" fmla="*/ 99030 h 99029"/>
                <a:gd name="connsiteX2" fmla="*/ 0 w 98091"/>
                <a:gd name="connsiteY2" fmla="*/ 88605 h 99029"/>
                <a:gd name="connsiteX3" fmla="*/ 0 w 98091"/>
                <a:gd name="connsiteY3" fmla="*/ 10424 h 99029"/>
                <a:gd name="connsiteX4" fmla="*/ 10424 w 98091"/>
                <a:gd name="connsiteY4" fmla="*/ 0 h 99029"/>
                <a:gd name="connsiteX5" fmla="*/ 87667 w 98091"/>
                <a:gd name="connsiteY5" fmla="*/ 0 h 99029"/>
                <a:gd name="connsiteX6" fmla="*/ 98091 w 98091"/>
                <a:gd name="connsiteY6" fmla="*/ 10424 h 99029"/>
                <a:gd name="connsiteX7" fmla="*/ 98091 w 98091"/>
                <a:gd name="connsiteY7" fmla="*/ 88605 h 99029"/>
                <a:gd name="connsiteX8" fmla="*/ 87667 w 98091"/>
                <a:gd name="connsiteY8" fmla="*/ 99030 h 99029"/>
                <a:gd name="connsiteX9" fmla="*/ 20848 w 98091"/>
                <a:gd name="connsiteY9" fmla="*/ 78181 h 99029"/>
                <a:gd name="connsiteX10" fmla="*/ 77243 w 98091"/>
                <a:gd name="connsiteY10" fmla="*/ 78181 h 99029"/>
                <a:gd name="connsiteX11" fmla="*/ 77243 w 98091"/>
                <a:gd name="connsiteY11" fmla="*/ 20848 h 99029"/>
                <a:gd name="connsiteX12" fmla="*/ 20848 w 98091"/>
                <a:gd name="connsiteY12" fmla="*/ 20848 h 9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091" h="99029">
                  <a:moveTo>
                    <a:pt x="87667" y="99030"/>
                  </a:moveTo>
                  <a:lnTo>
                    <a:pt x="10424" y="99030"/>
                  </a:lnTo>
                  <a:cubicBezTo>
                    <a:pt x="4667" y="99030"/>
                    <a:pt x="0" y="94362"/>
                    <a:pt x="0" y="88605"/>
                  </a:cubicBezTo>
                  <a:lnTo>
                    <a:pt x="0" y="10424"/>
                  </a:lnTo>
                  <a:cubicBezTo>
                    <a:pt x="0" y="4667"/>
                    <a:pt x="4667" y="0"/>
                    <a:pt x="10424" y="0"/>
                  </a:cubicBezTo>
                  <a:lnTo>
                    <a:pt x="87667" y="0"/>
                  </a:lnTo>
                  <a:cubicBezTo>
                    <a:pt x="93424" y="0"/>
                    <a:pt x="98091" y="4667"/>
                    <a:pt x="98091" y="10424"/>
                  </a:cubicBezTo>
                  <a:lnTo>
                    <a:pt x="98091" y="88605"/>
                  </a:lnTo>
                  <a:cubicBezTo>
                    <a:pt x="98091" y="94362"/>
                    <a:pt x="93424" y="99030"/>
                    <a:pt x="87667" y="99030"/>
                  </a:cubicBezTo>
                  <a:close/>
                  <a:moveTo>
                    <a:pt x="20848" y="78181"/>
                  </a:moveTo>
                  <a:lnTo>
                    <a:pt x="77243" y="78181"/>
                  </a:lnTo>
                  <a:lnTo>
                    <a:pt x="77243" y="20848"/>
                  </a:lnTo>
                  <a:lnTo>
                    <a:pt x="20848" y="20848"/>
                  </a:lnTo>
                  <a:close/>
                </a:path>
              </a:pathLst>
            </a:custGeom>
            <a:solidFill>
              <a:schemeClr val="accent2"/>
            </a:solidFill>
            <a:ln w="102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09576">
                <a:defRPr/>
              </a:pPr>
              <a:endParaRPr lang="en-IN" sz="2400" dirty="0">
                <a:solidFill>
                  <a:srgbClr val="1D516C"/>
                </a:solidFill>
                <a:latin typeface="AmazonEmber-Bold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E001991-D5FF-4E15-B742-125BFD526300}"/>
                </a:ext>
              </a:extLst>
            </p:cNvPr>
            <p:cNvSpPr/>
            <p:nvPr/>
          </p:nvSpPr>
          <p:spPr>
            <a:xfrm>
              <a:off x="2875703" y="6290025"/>
              <a:ext cx="109245" cy="109245"/>
            </a:xfrm>
            <a:custGeom>
              <a:avLst/>
              <a:gdLst>
                <a:gd name="connsiteX0" fmla="*/ 54831 w 109245"/>
                <a:gd name="connsiteY0" fmla="*/ 109245 h 109245"/>
                <a:gd name="connsiteX1" fmla="*/ 0 w 109245"/>
                <a:gd name="connsiteY1" fmla="*/ 54831 h 109245"/>
                <a:gd name="connsiteX2" fmla="*/ 54414 w 109245"/>
                <a:gd name="connsiteY2" fmla="*/ 0 h 109245"/>
                <a:gd name="connsiteX3" fmla="*/ 109245 w 109245"/>
                <a:gd name="connsiteY3" fmla="*/ 54414 h 109245"/>
                <a:gd name="connsiteX4" fmla="*/ 109245 w 109245"/>
                <a:gd name="connsiteY4" fmla="*/ 54622 h 109245"/>
                <a:gd name="connsiteX5" fmla="*/ 54831 w 109245"/>
                <a:gd name="connsiteY5" fmla="*/ 109245 h 109245"/>
                <a:gd name="connsiteX6" fmla="*/ 54831 w 109245"/>
                <a:gd name="connsiteY6" fmla="*/ 20848 h 109245"/>
                <a:gd name="connsiteX7" fmla="*/ 20849 w 109245"/>
                <a:gd name="connsiteY7" fmla="*/ 54413 h 109245"/>
                <a:gd name="connsiteX8" fmla="*/ 54414 w 109245"/>
                <a:gd name="connsiteY8" fmla="*/ 88395 h 109245"/>
                <a:gd name="connsiteX9" fmla="*/ 88396 w 109245"/>
                <a:gd name="connsiteY9" fmla="*/ 54830 h 109245"/>
                <a:gd name="connsiteX10" fmla="*/ 88397 w 109245"/>
                <a:gd name="connsiteY10" fmla="*/ 54622 h 109245"/>
                <a:gd name="connsiteX11" fmla="*/ 54831 w 109245"/>
                <a:gd name="connsiteY11" fmla="*/ 20848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245" h="109245">
                  <a:moveTo>
                    <a:pt x="54831" y="109245"/>
                  </a:moveTo>
                  <a:cubicBezTo>
                    <a:pt x="24664" y="109360"/>
                    <a:pt x="116" y="84998"/>
                    <a:pt x="0" y="54831"/>
                  </a:cubicBezTo>
                  <a:cubicBezTo>
                    <a:pt x="-115" y="24664"/>
                    <a:pt x="24247" y="116"/>
                    <a:pt x="54414" y="0"/>
                  </a:cubicBezTo>
                  <a:cubicBezTo>
                    <a:pt x="84581" y="-115"/>
                    <a:pt x="109130" y="24247"/>
                    <a:pt x="109245" y="54414"/>
                  </a:cubicBezTo>
                  <a:cubicBezTo>
                    <a:pt x="109245" y="54483"/>
                    <a:pt x="109245" y="54553"/>
                    <a:pt x="109245" y="54622"/>
                  </a:cubicBezTo>
                  <a:cubicBezTo>
                    <a:pt x="109303" y="84732"/>
                    <a:pt x="84941" y="109187"/>
                    <a:pt x="54831" y="109245"/>
                  </a:cubicBezTo>
                  <a:close/>
                  <a:moveTo>
                    <a:pt x="54831" y="20848"/>
                  </a:moveTo>
                  <a:cubicBezTo>
                    <a:pt x="36178" y="20733"/>
                    <a:pt x="20964" y="35760"/>
                    <a:pt x="20849" y="54413"/>
                  </a:cubicBezTo>
                  <a:cubicBezTo>
                    <a:pt x="20734" y="73066"/>
                    <a:pt x="35761" y="88280"/>
                    <a:pt x="54414" y="88395"/>
                  </a:cubicBezTo>
                  <a:cubicBezTo>
                    <a:pt x="73067" y="88510"/>
                    <a:pt x="88281" y="73483"/>
                    <a:pt x="88396" y="54830"/>
                  </a:cubicBezTo>
                  <a:cubicBezTo>
                    <a:pt x="88397" y="54761"/>
                    <a:pt x="88397" y="54692"/>
                    <a:pt x="88397" y="54622"/>
                  </a:cubicBezTo>
                  <a:cubicBezTo>
                    <a:pt x="88455" y="36027"/>
                    <a:pt x="73427" y="20906"/>
                    <a:pt x="54831" y="20848"/>
                  </a:cubicBezTo>
                  <a:close/>
                </a:path>
              </a:pathLst>
            </a:custGeom>
            <a:solidFill>
              <a:schemeClr val="accent2"/>
            </a:solidFill>
            <a:ln w="102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09576">
                <a:defRPr/>
              </a:pPr>
              <a:endParaRPr lang="en-IN" sz="2400" dirty="0">
                <a:solidFill>
                  <a:srgbClr val="1D516C"/>
                </a:solidFill>
                <a:latin typeface="AmazonEmber-Bold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9F889A4-D96A-4A97-83F5-C24AACCF34A6}"/>
                </a:ext>
              </a:extLst>
            </p:cNvPr>
            <p:cNvSpPr/>
            <p:nvPr/>
          </p:nvSpPr>
          <p:spPr>
            <a:xfrm>
              <a:off x="2710022" y="6198797"/>
              <a:ext cx="118397" cy="102276"/>
            </a:xfrm>
            <a:custGeom>
              <a:avLst/>
              <a:gdLst>
                <a:gd name="connsiteX0" fmla="*/ 108140 w 118397"/>
                <a:gd name="connsiteY0" fmla="*/ 102277 h 102276"/>
                <a:gd name="connsiteX1" fmla="*/ 10466 w 118397"/>
                <a:gd name="connsiteY1" fmla="*/ 102277 h 102276"/>
                <a:gd name="connsiteX2" fmla="*/ 1397 w 118397"/>
                <a:gd name="connsiteY2" fmla="*/ 96961 h 102276"/>
                <a:gd name="connsiteX3" fmla="*/ 1397 w 118397"/>
                <a:gd name="connsiteY3" fmla="*/ 86536 h 102276"/>
                <a:gd name="connsiteX4" fmla="*/ 50286 w 118397"/>
                <a:gd name="connsiteY4" fmla="*/ 5019 h 102276"/>
                <a:gd name="connsiteX5" fmla="*/ 64605 w 118397"/>
                <a:gd name="connsiteY5" fmla="*/ 1513 h 102276"/>
                <a:gd name="connsiteX6" fmla="*/ 68111 w 118397"/>
                <a:gd name="connsiteY6" fmla="*/ 5019 h 102276"/>
                <a:gd name="connsiteX7" fmla="*/ 117001 w 118397"/>
                <a:gd name="connsiteY7" fmla="*/ 86536 h 102276"/>
                <a:gd name="connsiteX8" fmla="*/ 117001 w 118397"/>
                <a:gd name="connsiteY8" fmla="*/ 96961 h 102276"/>
                <a:gd name="connsiteX9" fmla="*/ 108140 w 118397"/>
                <a:gd name="connsiteY9" fmla="*/ 102277 h 102276"/>
                <a:gd name="connsiteX10" fmla="*/ 28812 w 118397"/>
                <a:gd name="connsiteY10" fmla="*/ 81429 h 102276"/>
                <a:gd name="connsiteX11" fmla="*/ 89793 w 118397"/>
                <a:gd name="connsiteY11" fmla="*/ 81429 h 102276"/>
                <a:gd name="connsiteX12" fmla="*/ 59355 w 118397"/>
                <a:gd name="connsiteY12" fmla="*/ 30663 h 102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8397" h="102276">
                  <a:moveTo>
                    <a:pt x="108140" y="102277"/>
                  </a:moveTo>
                  <a:lnTo>
                    <a:pt x="10466" y="102277"/>
                  </a:lnTo>
                  <a:cubicBezTo>
                    <a:pt x="6705" y="102270"/>
                    <a:pt x="3239" y="100239"/>
                    <a:pt x="1397" y="96961"/>
                  </a:cubicBezTo>
                  <a:cubicBezTo>
                    <a:pt x="-466" y="93735"/>
                    <a:pt x="-466" y="89762"/>
                    <a:pt x="1397" y="86536"/>
                  </a:cubicBezTo>
                  <a:lnTo>
                    <a:pt x="50286" y="5019"/>
                  </a:lnTo>
                  <a:cubicBezTo>
                    <a:pt x="53272" y="97"/>
                    <a:pt x="59682" y="-1473"/>
                    <a:pt x="64605" y="1513"/>
                  </a:cubicBezTo>
                  <a:cubicBezTo>
                    <a:pt x="66039" y="2383"/>
                    <a:pt x="67241" y="3586"/>
                    <a:pt x="68111" y="5019"/>
                  </a:cubicBezTo>
                  <a:lnTo>
                    <a:pt x="117001" y="86536"/>
                  </a:lnTo>
                  <a:cubicBezTo>
                    <a:pt x="118863" y="89762"/>
                    <a:pt x="118863" y="93735"/>
                    <a:pt x="117001" y="96961"/>
                  </a:cubicBezTo>
                  <a:cubicBezTo>
                    <a:pt x="115195" y="100175"/>
                    <a:pt x="111826" y="102196"/>
                    <a:pt x="108140" y="102277"/>
                  </a:cubicBezTo>
                  <a:close/>
                  <a:moveTo>
                    <a:pt x="28812" y="81429"/>
                  </a:moveTo>
                  <a:lnTo>
                    <a:pt x="89793" y="81429"/>
                  </a:lnTo>
                  <a:lnTo>
                    <a:pt x="59355" y="30663"/>
                  </a:lnTo>
                  <a:close/>
                </a:path>
              </a:pathLst>
            </a:custGeom>
            <a:solidFill>
              <a:schemeClr val="accent2"/>
            </a:solidFill>
            <a:ln w="102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09576">
                <a:defRPr/>
              </a:pPr>
              <a:endParaRPr lang="en-IN" sz="2400" dirty="0">
                <a:solidFill>
                  <a:srgbClr val="1D516C"/>
                </a:solidFill>
                <a:latin typeface="AmazonEmber-Bold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1D7C6AD-2FB2-40ED-A5DC-B3C96FAFFF29}"/>
                </a:ext>
              </a:extLst>
            </p:cNvPr>
            <p:cNvSpPr/>
            <p:nvPr/>
          </p:nvSpPr>
          <p:spPr>
            <a:xfrm>
              <a:off x="2633352" y="6077851"/>
              <a:ext cx="442276" cy="418683"/>
            </a:xfrm>
            <a:custGeom>
              <a:avLst/>
              <a:gdLst>
                <a:gd name="connsiteX0" fmla="*/ 220774 w 442276"/>
                <a:gd name="connsiteY0" fmla="*/ 418676 h 418683"/>
                <a:gd name="connsiteX1" fmla="*/ 47420 w 442276"/>
                <a:gd name="connsiteY1" fmla="*/ 363011 h 418683"/>
                <a:gd name="connsiteX2" fmla="*/ 198 w 442276"/>
                <a:gd name="connsiteY2" fmla="*/ 12655 h 418683"/>
                <a:gd name="connsiteX3" fmla="*/ 8590 w 442276"/>
                <a:gd name="connsiteY3" fmla="*/ 198 h 418683"/>
                <a:gd name="connsiteX4" fmla="*/ 21047 w 442276"/>
                <a:gd name="connsiteY4" fmla="*/ 8590 h 418683"/>
                <a:gd name="connsiteX5" fmla="*/ 221191 w 442276"/>
                <a:gd name="connsiteY5" fmla="*/ 56854 h 418683"/>
                <a:gd name="connsiteX6" fmla="*/ 421230 w 442276"/>
                <a:gd name="connsiteY6" fmla="*/ 8590 h 418683"/>
                <a:gd name="connsiteX7" fmla="*/ 433687 w 442276"/>
                <a:gd name="connsiteY7" fmla="*/ 198 h 418683"/>
                <a:gd name="connsiteX8" fmla="*/ 442079 w 442276"/>
                <a:gd name="connsiteY8" fmla="*/ 12655 h 418683"/>
                <a:gd name="connsiteX9" fmla="*/ 394023 w 442276"/>
                <a:gd name="connsiteY9" fmla="*/ 363011 h 418683"/>
                <a:gd name="connsiteX10" fmla="*/ 357434 w 442276"/>
                <a:gd name="connsiteY10" fmla="*/ 398036 h 418683"/>
                <a:gd name="connsiteX11" fmla="*/ 324911 w 442276"/>
                <a:gd name="connsiteY11" fmla="*/ 407835 h 418683"/>
                <a:gd name="connsiteX12" fmla="*/ 220774 w 442276"/>
                <a:gd name="connsiteY12" fmla="*/ 418676 h 418683"/>
                <a:gd name="connsiteX13" fmla="*/ 25112 w 442276"/>
                <a:gd name="connsiteY13" fmla="*/ 41009 h 418683"/>
                <a:gd name="connsiteX14" fmla="*/ 67851 w 442276"/>
                <a:gd name="connsiteY14" fmla="*/ 361343 h 418683"/>
                <a:gd name="connsiteX15" fmla="*/ 67851 w 442276"/>
                <a:gd name="connsiteY15" fmla="*/ 362699 h 418683"/>
                <a:gd name="connsiteX16" fmla="*/ 220357 w 442276"/>
                <a:gd name="connsiteY16" fmla="*/ 398349 h 418683"/>
                <a:gd name="connsiteX17" fmla="*/ 319803 w 442276"/>
                <a:gd name="connsiteY17" fmla="*/ 387925 h 418683"/>
                <a:gd name="connsiteX18" fmla="*/ 349303 w 442276"/>
                <a:gd name="connsiteY18" fmla="*/ 378647 h 418683"/>
                <a:gd name="connsiteX19" fmla="*/ 372862 w 442276"/>
                <a:gd name="connsiteY19" fmla="*/ 362177 h 418683"/>
                <a:gd name="connsiteX20" fmla="*/ 372862 w 442276"/>
                <a:gd name="connsiteY20" fmla="*/ 361343 h 418683"/>
                <a:gd name="connsiteX21" fmla="*/ 416018 w 442276"/>
                <a:gd name="connsiteY21" fmla="*/ 41530 h 418683"/>
                <a:gd name="connsiteX22" fmla="*/ 220357 w 442276"/>
                <a:gd name="connsiteY22" fmla="*/ 78223 h 418683"/>
                <a:gd name="connsiteX23" fmla="*/ 25112 w 442276"/>
                <a:gd name="connsiteY23" fmla="*/ 41009 h 41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42276" h="418683">
                  <a:moveTo>
                    <a:pt x="220774" y="418676"/>
                  </a:moveTo>
                  <a:cubicBezTo>
                    <a:pt x="154163" y="418676"/>
                    <a:pt x="48775" y="403561"/>
                    <a:pt x="47420" y="363011"/>
                  </a:cubicBezTo>
                  <a:lnTo>
                    <a:pt x="198" y="12655"/>
                  </a:lnTo>
                  <a:cubicBezTo>
                    <a:pt x="-924" y="6898"/>
                    <a:pt x="2833" y="1321"/>
                    <a:pt x="8590" y="198"/>
                  </a:cubicBezTo>
                  <a:cubicBezTo>
                    <a:pt x="14347" y="-924"/>
                    <a:pt x="19924" y="2833"/>
                    <a:pt x="21047" y="8590"/>
                  </a:cubicBezTo>
                  <a:cubicBezTo>
                    <a:pt x="26259" y="28708"/>
                    <a:pt x="104961" y="56854"/>
                    <a:pt x="221191" y="56854"/>
                  </a:cubicBezTo>
                  <a:cubicBezTo>
                    <a:pt x="337420" y="56854"/>
                    <a:pt x="416018" y="28708"/>
                    <a:pt x="421230" y="8590"/>
                  </a:cubicBezTo>
                  <a:cubicBezTo>
                    <a:pt x="422353" y="2833"/>
                    <a:pt x="427930" y="-924"/>
                    <a:pt x="433687" y="198"/>
                  </a:cubicBezTo>
                  <a:cubicBezTo>
                    <a:pt x="439444" y="1321"/>
                    <a:pt x="443201" y="6898"/>
                    <a:pt x="442079" y="12655"/>
                  </a:cubicBezTo>
                  <a:lnTo>
                    <a:pt x="394023" y="363011"/>
                  </a:lnTo>
                  <a:cubicBezTo>
                    <a:pt x="394023" y="376771"/>
                    <a:pt x="381306" y="388550"/>
                    <a:pt x="357434" y="398036"/>
                  </a:cubicBezTo>
                  <a:cubicBezTo>
                    <a:pt x="346840" y="402072"/>
                    <a:pt x="335971" y="405346"/>
                    <a:pt x="324911" y="407835"/>
                  </a:cubicBezTo>
                  <a:cubicBezTo>
                    <a:pt x="290698" y="415239"/>
                    <a:pt x="255778" y="418874"/>
                    <a:pt x="220774" y="418676"/>
                  </a:cubicBezTo>
                  <a:close/>
                  <a:moveTo>
                    <a:pt x="25112" y="41009"/>
                  </a:moveTo>
                  <a:lnTo>
                    <a:pt x="67851" y="361343"/>
                  </a:lnTo>
                  <a:cubicBezTo>
                    <a:pt x="67851" y="361343"/>
                    <a:pt x="67851" y="362282"/>
                    <a:pt x="67851" y="362699"/>
                  </a:cubicBezTo>
                  <a:cubicBezTo>
                    <a:pt x="67851" y="374999"/>
                    <a:pt x="127165" y="398349"/>
                    <a:pt x="220357" y="398349"/>
                  </a:cubicBezTo>
                  <a:cubicBezTo>
                    <a:pt x="253787" y="398530"/>
                    <a:pt x="287137" y="395034"/>
                    <a:pt x="319803" y="387925"/>
                  </a:cubicBezTo>
                  <a:cubicBezTo>
                    <a:pt x="329843" y="385532"/>
                    <a:pt x="339701" y="382432"/>
                    <a:pt x="349303" y="378647"/>
                  </a:cubicBezTo>
                  <a:cubicBezTo>
                    <a:pt x="368588" y="371038"/>
                    <a:pt x="372862" y="364158"/>
                    <a:pt x="372862" y="362177"/>
                  </a:cubicBezTo>
                  <a:lnTo>
                    <a:pt x="372862" y="361343"/>
                  </a:lnTo>
                  <a:lnTo>
                    <a:pt x="416018" y="41530"/>
                  </a:lnTo>
                  <a:cubicBezTo>
                    <a:pt x="375781" y="65506"/>
                    <a:pt x="294681" y="78223"/>
                    <a:pt x="220357" y="78223"/>
                  </a:cubicBezTo>
                  <a:cubicBezTo>
                    <a:pt x="146032" y="78223"/>
                    <a:pt x="65245" y="64984"/>
                    <a:pt x="25112" y="41009"/>
                  </a:cubicBezTo>
                  <a:close/>
                </a:path>
              </a:pathLst>
            </a:custGeom>
            <a:solidFill>
              <a:schemeClr val="accent2"/>
            </a:solidFill>
            <a:ln w="102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09576">
                <a:defRPr/>
              </a:pPr>
              <a:endParaRPr lang="en-IN" sz="2400" dirty="0">
                <a:solidFill>
                  <a:srgbClr val="1D516C"/>
                </a:solidFill>
                <a:latin typeface="AmazonEmber-Bold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95A0875-AD0F-4665-B470-36510F6AB0E6}"/>
                </a:ext>
              </a:extLst>
            </p:cNvPr>
            <p:cNvSpPr/>
            <p:nvPr/>
          </p:nvSpPr>
          <p:spPr>
            <a:xfrm>
              <a:off x="2633723" y="6006592"/>
              <a:ext cx="441498" cy="148961"/>
            </a:xfrm>
            <a:custGeom>
              <a:avLst/>
              <a:gdLst>
                <a:gd name="connsiteX0" fmla="*/ 220402 w 441498"/>
                <a:gd name="connsiteY0" fmla="*/ 148961 h 148961"/>
                <a:gd name="connsiteX1" fmla="*/ 36 w 441498"/>
                <a:gd name="connsiteY1" fmla="*/ 85165 h 148961"/>
                <a:gd name="connsiteX2" fmla="*/ 36 w 441498"/>
                <a:gd name="connsiteY2" fmla="*/ 83810 h 148961"/>
                <a:gd name="connsiteX3" fmla="*/ 36 w 441498"/>
                <a:gd name="connsiteY3" fmla="*/ 79536 h 148961"/>
                <a:gd name="connsiteX4" fmla="*/ 36 w 441498"/>
                <a:gd name="connsiteY4" fmla="*/ 78181 h 148961"/>
                <a:gd name="connsiteX5" fmla="*/ 221236 w 441498"/>
                <a:gd name="connsiteY5" fmla="*/ 0 h 148961"/>
                <a:gd name="connsiteX6" fmla="*/ 441499 w 441498"/>
                <a:gd name="connsiteY6" fmla="*/ 78181 h 148961"/>
                <a:gd name="connsiteX7" fmla="*/ 441499 w 441498"/>
                <a:gd name="connsiteY7" fmla="*/ 79536 h 148961"/>
                <a:gd name="connsiteX8" fmla="*/ 440873 w 441498"/>
                <a:gd name="connsiteY8" fmla="*/ 83810 h 148961"/>
                <a:gd name="connsiteX9" fmla="*/ 440873 w 441498"/>
                <a:gd name="connsiteY9" fmla="*/ 85165 h 148961"/>
                <a:gd name="connsiteX10" fmla="*/ 220402 w 441498"/>
                <a:gd name="connsiteY10" fmla="*/ 148961 h 148961"/>
                <a:gd name="connsiteX11" fmla="*/ 20363 w 441498"/>
                <a:gd name="connsiteY11" fmla="*/ 80370 h 148961"/>
                <a:gd name="connsiteX12" fmla="*/ 220402 w 441498"/>
                <a:gd name="connsiteY12" fmla="*/ 128113 h 148961"/>
                <a:gd name="connsiteX13" fmla="*/ 420338 w 441498"/>
                <a:gd name="connsiteY13" fmla="*/ 80370 h 148961"/>
                <a:gd name="connsiteX14" fmla="*/ 420338 w 441498"/>
                <a:gd name="connsiteY14" fmla="*/ 77556 h 148961"/>
                <a:gd name="connsiteX15" fmla="*/ 220402 w 441498"/>
                <a:gd name="connsiteY15" fmla="*/ 20848 h 148961"/>
                <a:gd name="connsiteX16" fmla="*/ 20050 w 441498"/>
                <a:gd name="connsiteY16" fmla="*/ 77556 h 148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1498" h="148961">
                  <a:moveTo>
                    <a:pt x="220402" y="148961"/>
                  </a:moveTo>
                  <a:cubicBezTo>
                    <a:pt x="121686" y="148961"/>
                    <a:pt x="10877" y="126549"/>
                    <a:pt x="36" y="85165"/>
                  </a:cubicBezTo>
                  <a:cubicBezTo>
                    <a:pt x="36" y="85165"/>
                    <a:pt x="36" y="84227"/>
                    <a:pt x="36" y="83810"/>
                  </a:cubicBezTo>
                  <a:lnTo>
                    <a:pt x="36" y="79536"/>
                  </a:lnTo>
                  <a:cubicBezTo>
                    <a:pt x="-12" y="79086"/>
                    <a:pt x="-12" y="78632"/>
                    <a:pt x="36" y="78181"/>
                  </a:cubicBezTo>
                  <a:cubicBezTo>
                    <a:pt x="36" y="32106"/>
                    <a:pt x="116578" y="0"/>
                    <a:pt x="221236" y="0"/>
                  </a:cubicBezTo>
                  <a:cubicBezTo>
                    <a:pt x="325895" y="0"/>
                    <a:pt x="441499" y="32106"/>
                    <a:pt x="441499" y="78181"/>
                  </a:cubicBezTo>
                  <a:lnTo>
                    <a:pt x="441499" y="79536"/>
                  </a:lnTo>
                  <a:lnTo>
                    <a:pt x="440873" y="83810"/>
                  </a:lnTo>
                  <a:cubicBezTo>
                    <a:pt x="440923" y="84261"/>
                    <a:pt x="440923" y="84715"/>
                    <a:pt x="440873" y="85165"/>
                  </a:cubicBezTo>
                  <a:cubicBezTo>
                    <a:pt x="429824" y="126549"/>
                    <a:pt x="319015" y="148961"/>
                    <a:pt x="220402" y="148961"/>
                  </a:cubicBezTo>
                  <a:close/>
                  <a:moveTo>
                    <a:pt x="20363" y="80370"/>
                  </a:moveTo>
                  <a:cubicBezTo>
                    <a:pt x="26826" y="100489"/>
                    <a:pt x="105215" y="128113"/>
                    <a:pt x="220402" y="128113"/>
                  </a:cubicBezTo>
                  <a:cubicBezTo>
                    <a:pt x="335589" y="128113"/>
                    <a:pt x="413875" y="100489"/>
                    <a:pt x="420338" y="80370"/>
                  </a:cubicBezTo>
                  <a:lnTo>
                    <a:pt x="420338" y="77556"/>
                  </a:lnTo>
                  <a:cubicBezTo>
                    <a:pt x="419295" y="57333"/>
                    <a:pt x="337049" y="20848"/>
                    <a:pt x="220402" y="20848"/>
                  </a:cubicBezTo>
                  <a:cubicBezTo>
                    <a:pt x="103756" y="20848"/>
                    <a:pt x="21509" y="57333"/>
                    <a:pt x="20050" y="77556"/>
                  </a:cubicBezTo>
                  <a:close/>
                </a:path>
              </a:pathLst>
            </a:custGeom>
            <a:solidFill>
              <a:schemeClr val="accent2"/>
            </a:solidFill>
            <a:ln w="102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09576">
                <a:defRPr/>
              </a:pPr>
              <a:endParaRPr lang="en-IN" sz="2400" dirty="0">
                <a:solidFill>
                  <a:srgbClr val="1D516C"/>
                </a:solidFill>
                <a:latin typeface="AmazonEmber-Bold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8158C5B-4E26-4778-9D81-3F55F042CA04}"/>
                </a:ext>
              </a:extLst>
            </p:cNvPr>
            <p:cNvSpPr/>
            <p:nvPr/>
          </p:nvSpPr>
          <p:spPr>
            <a:xfrm>
              <a:off x="2849539" y="6198501"/>
              <a:ext cx="253437" cy="101410"/>
            </a:xfrm>
            <a:custGeom>
              <a:avLst/>
              <a:gdLst>
                <a:gd name="connsiteX0" fmla="*/ 226204 w 253437"/>
                <a:gd name="connsiteY0" fmla="*/ 101219 h 101410"/>
                <a:gd name="connsiteX1" fmla="*/ 0 w 253437"/>
                <a:gd name="connsiteY1" fmla="*/ 18763 h 101410"/>
                <a:gd name="connsiteX2" fmla="*/ 9173 w 253437"/>
                <a:gd name="connsiteY2" fmla="*/ 0 h 101410"/>
                <a:gd name="connsiteX3" fmla="*/ 232355 w 253437"/>
                <a:gd name="connsiteY3" fmla="*/ 80787 h 101410"/>
                <a:gd name="connsiteX4" fmla="*/ 190658 w 253437"/>
                <a:gd name="connsiteY4" fmla="*/ 50349 h 101410"/>
                <a:gd name="connsiteX5" fmla="*/ 188990 w 253437"/>
                <a:gd name="connsiteY5" fmla="*/ 49306 h 101410"/>
                <a:gd name="connsiteX6" fmla="*/ 199414 w 253437"/>
                <a:gd name="connsiteY6" fmla="*/ 31168 h 101410"/>
                <a:gd name="connsiteX7" fmla="*/ 200978 w 253437"/>
                <a:gd name="connsiteY7" fmla="*/ 32106 h 101410"/>
                <a:gd name="connsiteX8" fmla="*/ 253099 w 253437"/>
                <a:gd name="connsiteY8" fmla="*/ 78077 h 101410"/>
                <a:gd name="connsiteX9" fmla="*/ 248929 w 253437"/>
                <a:gd name="connsiteY9" fmla="*/ 93922 h 101410"/>
                <a:gd name="connsiteX10" fmla="*/ 226204 w 253437"/>
                <a:gd name="connsiteY10" fmla="*/ 101219 h 10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437" h="101410">
                  <a:moveTo>
                    <a:pt x="226204" y="101219"/>
                  </a:moveTo>
                  <a:cubicBezTo>
                    <a:pt x="176585" y="101219"/>
                    <a:pt x="67966" y="52121"/>
                    <a:pt x="0" y="18763"/>
                  </a:cubicBezTo>
                  <a:lnTo>
                    <a:pt x="9173" y="0"/>
                  </a:lnTo>
                  <a:cubicBezTo>
                    <a:pt x="102991" y="46075"/>
                    <a:pt x="213487" y="88814"/>
                    <a:pt x="232355" y="80787"/>
                  </a:cubicBezTo>
                  <a:cubicBezTo>
                    <a:pt x="230895" y="77764"/>
                    <a:pt x="223911" y="68382"/>
                    <a:pt x="190658" y="50349"/>
                  </a:cubicBezTo>
                  <a:lnTo>
                    <a:pt x="188990" y="49306"/>
                  </a:lnTo>
                  <a:lnTo>
                    <a:pt x="199414" y="31168"/>
                  </a:lnTo>
                  <a:lnTo>
                    <a:pt x="200978" y="32106"/>
                  </a:lnTo>
                  <a:cubicBezTo>
                    <a:pt x="234439" y="50557"/>
                    <a:pt x="250388" y="64734"/>
                    <a:pt x="253099" y="78077"/>
                  </a:cubicBezTo>
                  <a:cubicBezTo>
                    <a:pt x="254178" y="83717"/>
                    <a:pt x="252645" y="89543"/>
                    <a:pt x="248929" y="93922"/>
                  </a:cubicBezTo>
                  <a:cubicBezTo>
                    <a:pt x="242761" y="99517"/>
                    <a:pt x="234477" y="102177"/>
                    <a:pt x="226204" y="101219"/>
                  </a:cubicBezTo>
                  <a:close/>
                </a:path>
              </a:pathLst>
            </a:custGeom>
            <a:solidFill>
              <a:schemeClr val="accent2"/>
            </a:solidFill>
            <a:ln w="102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09576">
                <a:defRPr/>
              </a:pPr>
              <a:endParaRPr lang="en-IN" sz="2400" dirty="0">
                <a:solidFill>
                  <a:srgbClr val="1D516C"/>
                </a:solidFill>
                <a:latin typeface="AmazonEmber-Bold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A23FBD9-D4B5-463E-A4B4-E0D3A5B3C7B6}"/>
                </a:ext>
              </a:extLst>
            </p:cNvPr>
            <p:cNvSpPr/>
            <p:nvPr/>
          </p:nvSpPr>
          <p:spPr>
            <a:xfrm>
              <a:off x="2831505" y="6185470"/>
              <a:ext cx="45240" cy="45240"/>
            </a:xfrm>
            <a:custGeom>
              <a:avLst/>
              <a:gdLst>
                <a:gd name="connsiteX0" fmla="*/ 22620 w 45240"/>
                <a:gd name="connsiteY0" fmla="*/ 45241 h 45240"/>
                <a:gd name="connsiteX1" fmla="*/ 0 w 45240"/>
                <a:gd name="connsiteY1" fmla="*/ 22620 h 45240"/>
                <a:gd name="connsiteX2" fmla="*/ 22620 w 45240"/>
                <a:gd name="connsiteY2" fmla="*/ 0 h 45240"/>
                <a:gd name="connsiteX3" fmla="*/ 45241 w 45240"/>
                <a:gd name="connsiteY3" fmla="*/ 22620 h 45240"/>
                <a:gd name="connsiteX4" fmla="*/ 22620 w 45240"/>
                <a:gd name="connsiteY4" fmla="*/ 45241 h 45240"/>
                <a:gd name="connsiteX5" fmla="*/ 22620 w 45240"/>
                <a:gd name="connsiteY5" fmla="*/ 20848 h 45240"/>
                <a:gd name="connsiteX6" fmla="*/ 20747 w 45240"/>
                <a:gd name="connsiteY6" fmla="*/ 22513 h 45240"/>
                <a:gd name="connsiteX7" fmla="*/ 20744 w 45240"/>
                <a:gd name="connsiteY7" fmla="*/ 22620 h 45240"/>
                <a:gd name="connsiteX8" fmla="*/ 24393 w 45240"/>
                <a:gd name="connsiteY8" fmla="*/ 22620 h 45240"/>
                <a:gd name="connsiteX9" fmla="*/ 22841 w 45240"/>
                <a:gd name="connsiteY9" fmla="*/ 20652 h 45240"/>
                <a:gd name="connsiteX10" fmla="*/ 22620 w 45240"/>
                <a:gd name="connsiteY10" fmla="*/ 20640 h 4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240" h="45240">
                  <a:moveTo>
                    <a:pt x="22620" y="45241"/>
                  </a:moveTo>
                  <a:cubicBezTo>
                    <a:pt x="10128" y="45241"/>
                    <a:pt x="0" y="35113"/>
                    <a:pt x="0" y="22620"/>
                  </a:cubicBezTo>
                  <a:cubicBezTo>
                    <a:pt x="0" y="10128"/>
                    <a:pt x="10128" y="0"/>
                    <a:pt x="22620" y="0"/>
                  </a:cubicBezTo>
                  <a:cubicBezTo>
                    <a:pt x="35113" y="0"/>
                    <a:pt x="45241" y="10128"/>
                    <a:pt x="45241" y="22620"/>
                  </a:cubicBezTo>
                  <a:cubicBezTo>
                    <a:pt x="45184" y="35090"/>
                    <a:pt x="35090" y="45184"/>
                    <a:pt x="22620" y="45241"/>
                  </a:cubicBezTo>
                  <a:close/>
                  <a:moveTo>
                    <a:pt x="22620" y="20848"/>
                  </a:moveTo>
                  <a:cubicBezTo>
                    <a:pt x="21643" y="20791"/>
                    <a:pt x="20805" y="21536"/>
                    <a:pt x="20747" y="22513"/>
                  </a:cubicBezTo>
                  <a:cubicBezTo>
                    <a:pt x="20745" y="22549"/>
                    <a:pt x="20744" y="22585"/>
                    <a:pt x="20744" y="22620"/>
                  </a:cubicBezTo>
                  <a:cubicBezTo>
                    <a:pt x="20744" y="24601"/>
                    <a:pt x="24393" y="24601"/>
                    <a:pt x="24393" y="22620"/>
                  </a:cubicBezTo>
                  <a:cubicBezTo>
                    <a:pt x="24508" y="21649"/>
                    <a:pt x="23813" y="20767"/>
                    <a:pt x="22841" y="20652"/>
                  </a:cubicBezTo>
                  <a:cubicBezTo>
                    <a:pt x="22768" y="20643"/>
                    <a:pt x="22694" y="20639"/>
                    <a:pt x="22620" y="20640"/>
                  </a:cubicBezTo>
                  <a:close/>
                </a:path>
              </a:pathLst>
            </a:custGeom>
            <a:solidFill>
              <a:schemeClr val="accent2"/>
            </a:solidFill>
            <a:ln w="1028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09576">
                <a:defRPr/>
              </a:pPr>
              <a:endParaRPr lang="en-IN" sz="2400" dirty="0">
                <a:solidFill>
                  <a:srgbClr val="1D516C"/>
                </a:solidFill>
                <a:latin typeface="AmazonEmber-Bold"/>
              </a:endParaRPr>
            </a:p>
          </p:txBody>
        </p:sp>
      </p:grpSp>
      <p:pic>
        <p:nvPicPr>
          <p:cNvPr id="154" name="Graphic 1">
            <a:extLst>
              <a:ext uri="{FF2B5EF4-FFF2-40B4-BE49-F238E27FC236}">
                <a16:creationId xmlns:a16="http://schemas.microsoft.com/office/drawing/2014/main" id="{2B32EF46-9CB9-4478-B4C6-88F221E2A6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119659" y="4042870"/>
            <a:ext cx="434340" cy="434340"/>
          </a:xfrm>
          <a:prstGeom prst="rect">
            <a:avLst/>
          </a:prstGeom>
        </p:spPr>
      </p:pic>
      <p:sp>
        <p:nvSpPr>
          <p:cNvPr id="159" name="TextBox 2">
            <a:extLst>
              <a:ext uri="{FF2B5EF4-FFF2-40B4-BE49-F238E27FC236}">
                <a16:creationId xmlns:a16="http://schemas.microsoft.com/office/drawing/2014/main" id="{E5AD26FB-DC86-4783-9205-FBAE42E87D4A}"/>
              </a:ext>
            </a:extLst>
          </p:cNvPr>
          <p:cNvSpPr txBox="1"/>
          <p:nvPr/>
        </p:nvSpPr>
        <p:spPr>
          <a:xfrm>
            <a:off x="4795901" y="4460248"/>
            <a:ext cx="1028629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defTabSz="609576">
              <a:defRPr/>
            </a:pPr>
            <a:r>
              <a:rPr lang="en-US" sz="1200" dirty="0">
                <a:solidFill>
                  <a:srgbClr val="FFFFFF"/>
                </a:solidFill>
                <a:latin typeface="AmazonEmber-Bold"/>
              </a:rPr>
              <a:t>Account baseline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3176EB-3754-4B54-93DE-7E296D5E3CE2}"/>
              </a:ext>
            </a:extLst>
          </p:cNvPr>
          <p:cNvSpPr txBox="1"/>
          <p:nvPr/>
        </p:nvSpPr>
        <p:spPr>
          <a:xfrm>
            <a:off x="4651427" y="5403195"/>
            <a:ext cx="1286466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Security notifications</a:t>
            </a: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43EE0DD4-5ED3-4014-AFAD-0910EE81B162}"/>
              </a:ext>
            </a:extLst>
          </p:cNvPr>
          <p:cNvSpPr txBox="1"/>
          <p:nvPr/>
        </p:nvSpPr>
        <p:spPr>
          <a:xfrm>
            <a:off x="5875727" y="4460248"/>
            <a:ext cx="1700302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defTabSz="609576">
              <a:defRPr/>
            </a:pPr>
            <a:r>
              <a:rPr lang="en-US" sz="1200" dirty="0">
                <a:solidFill>
                  <a:srgbClr val="FFFFFF"/>
                </a:solidFill>
                <a:latin typeface="AmazonEmber-Bold"/>
              </a:rPr>
              <a:t>Security cross-account roles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E29829F-0D49-4711-8E6B-3B49ADFFB435}"/>
              </a:ext>
            </a:extLst>
          </p:cNvPr>
          <p:cNvSpPr txBox="1"/>
          <p:nvPr/>
        </p:nvSpPr>
        <p:spPr>
          <a:xfrm>
            <a:off x="5937893" y="5403195"/>
            <a:ext cx="1660940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AWS Config aggregator</a:t>
            </a:r>
          </a:p>
        </p:txBody>
      </p:sp>
      <p:pic>
        <p:nvPicPr>
          <p:cNvPr id="164" name="Graphic 1">
            <a:extLst>
              <a:ext uri="{FF2B5EF4-FFF2-40B4-BE49-F238E27FC236}">
                <a16:creationId xmlns:a16="http://schemas.microsoft.com/office/drawing/2014/main" id="{B8E7BDE8-F201-44DE-AC5D-F522F76557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41103" y="4042870"/>
            <a:ext cx="434340" cy="434340"/>
          </a:xfrm>
          <a:prstGeom prst="rect">
            <a:avLst/>
          </a:prstGeom>
        </p:spPr>
      </p:pic>
      <p:sp>
        <p:nvSpPr>
          <p:cNvPr id="165" name="TextBox 2">
            <a:extLst>
              <a:ext uri="{FF2B5EF4-FFF2-40B4-BE49-F238E27FC236}">
                <a16:creationId xmlns:a16="http://schemas.microsoft.com/office/drawing/2014/main" id="{9917416D-6C7E-4D4C-A7AC-9B8425F3038D}"/>
              </a:ext>
            </a:extLst>
          </p:cNvPr>
          <p:cNvSpPr txBox="1"/>
          <p:nvPr/>
        </p:nvSpPr>
        <p:spPr>
          <a:xfrm>
            <a:off x="9216605" y="4460248"/>
            <a:ext cx="1028629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 defTabSz="609576">
              <a:defRPr/>
            </a:pPr>
            <a:r>
              <a:rPr lang="en-US" sz="1200" dirty="0">
                <a:solidFill>
                  <a:srgbClr val="FFFFFF"/>
                </a:solidFill>
                <a:latin typeface="AmazonEmber-Bold"/>
              </a:rPr>
              <a:t>Account baseline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D74809E-F139-4BAF-8F8B-20A12421B23D}"/>
              </a:ext>
            </a:extLst>
          </p:cNvPr>
          <p:cNvSpPr txBox="1"/>
          <p:nvPr/>
        </p:nvSpPr>
        <p:spPr>
          <a:xfrm>
            <a:off x="9313533" y="5403195"/>
            <a:ext cx="880380" cy="46166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defTabSz="609576">
              <a:defRPr/>
            </a:pPr>
            <a:r>
              <a:rPr lang="en-US" dirty="0">
                <a:solidFill>
                  <a:srgbClr val="FFFFFF"/>
                </a:solidFill>
                <a:latin typeface="AmazonEmber-Bold"/>
              </a:rPr>
              <a:t>Network baseline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332B9F93-E1DF-4966-820D-2012DA5553E7}"/>
              </a:ext>
            </a:extLst>
          </p:cNvPr>
          <p:cNvCxnSpPr>
            <a:stCxn id="115" idx="2"/>
          </p:cNvCxnSpPr>
          <p:nvPr/>
        </p:nvCxnSpPr>
        <p:spPr>
          <a:xfrm>
            <a:off x="6821281" y="3091766"/>
            <a:ext cx="5291" cy="57006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35EA13F4-DD46-4F3C-BD87-55F7C3F06287}"/>
              </a:ext>
            </a:extLst>
          </p:cNvPr>
          <p:cNvCxnSpPr>
            <a:cxnSpLocks/>
          </p:cNvCxnSpPr>
          <p:nvPr/>
        </p:nvCxnSpPr>
        <p:spPr>
          <a:xfrm>
            <a:off x="8223401" y="3048165"/>
            <a:ext cx="5291" cy="6136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Graphic 7">
            <a:extLst>
              <a:ext uri="{FF2B5EF4-FFF2-40B4-BE49-F238E27FC236}">
                <a16:creationId xmlns:a16="http://schemas.microsoft.com/office/drawing/2014/main" id="{F6DFCA3F-E4CE-40C2-89A0-B05C311FE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t="4094" r="3907" b="4162"/>
          <a:stretch/>
        </p:blipFill>
        <p:spPr bwMode="auto">
          <a:xfrm>
            <a:off x="9547660" y="5015171"/>
            <a:ext cx="438334" cy="43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62CF9C4-9A3B-AD43-BD23-3B1ACFAC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93" y="251733"/>
            <a:ext cx="10972800" cy="535531"/>
          </a:xfrm>
        </p:spPr>
        <p:txBody>
          <a:bodyPr/>
          <a:lstStyle/>
          <a:p>
            <a:r>
              <a:rPr lang="en-DE" dirty="0">
                <a:solidFill>
                  <a:schemeClr val="accent1"/>
                </a:solidFill>
              </a:rPr>
              <a:t>Landing zone </a:t>
            </a:r>
            <a:r>
              <a:rPr lang="en-DE" dirty="0"/>
              <a:t>provisioned by AWS Control Tower</a:t>
            </a:r>
          </a:p>
        </p:txBody>
      </p:sp>
    </p:spTree>
    <p:extLst>
      <p:ext uri="{BB962C8B-B14F-4D97-AF65-F5344CB8AC3E}">
        <p14:creationId xmlns:p14="http://schemas.microsoft.com/office/powerpoint/2010/main" val="251073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5" id="{7742EFB1-5D65-BC43-8C5A-52FA295D9C6D}" vid="{5211384F-8CF6-A242-84FF-8111C087FB4B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Dark</Template>
  <TotalTime>45235</TotalTime>
  <Words>1580</Words>
  <Application>Microsoft Macintosh PowerPoint</Application>
  <PresentationFormat>Widescreen</PresentationFormat>
  <Paragraphs>350</Paragraphs>
  <Slides>61</Slides>
  <Notes>32</Notes>
  <HiddenSlides>4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Wingdings</vt:lpstr>
      <vt:lpstr>Amazon Ember Heavy</vt:lpstr>
      <vt:lpstr>Arial</vt:lpstr>
      <vt:lpstr>Graphik Meetup</vt:lpstr>
      <vt:lpstr>Amazon Ember</vt:lpstr>
      <vt:lpstr>Lucida Console</vt:lpstr>
      <vt:lpstr>Amazon Ember Display</vt:lpstr>
      <vt:lpstr>-apple-system</vt:lpstr>
      <vt:lpstr>Menlo</vt:lpstr>
      <vt:lpstr>AmazonEmber-Bold</vt:lpstr>
      <vt:lpstr>AmazonEmberBold</vt:lpstr>
      <vt:lpstr>Gilroy ExtraBold</vt:lpstr>
      <vt:lpstr>AWS Confidential Dark</vt:lpstr>
      <vt:lpstr>PowerPoint Presentation</vt:lpstr>
      <vt:lpstr>Ataccama ONE - Unified Data Management Platform</vt:lpstr>
      <vt:lpstr>Program:</vt:lpstr>
      <vt:lpstr>Special guest from AWS!</vt:lpstr>
      <vt:lpstr>ENJOY the meetup</vt:lpstr>
      <vt:lpstr>PowerPoint Presentation</vt:lpstr>
      <vt:lpstr>Cloud Governance at scale with AWS Control Tower and Terraform </vt:lpstr>
      <vt:lpstr>AWS Control Tower</vt:lpstr>
      <vt:lpstr>Landing zone provisioned by AWS Control Tower</vt:lpstr>
      <vt:lpstr>Customizations for AWS Control Tower</vt:lpstr>
      <vt:lpstr>PowerPoint Presentation</vt:lpstr>
      <vt:lpstr>Motivation</vt:lpstr>
      <vt:lpstr>Ataccama ONE - Unified Data Management Platform</vt:lpstr>
      <vt:lpstr>Why?</vt:lpstr>
      <vt:lpstr>New Customer = new AWS account</vt:lpstr>
      <vt:lpstr>Challenge accepted!</vt:lpstr>
      <vt:lpstr>We wanted to configure 3 services at the begining</vt:lpstr>
      <vt:lpstr>How to configure 100+ AWS accounts with regional services  and not get mad?! </vt:lpstr>
      <vt:lpstr>How many AWS accounts do you have?</vt:lpstr>
      <vt:lpstr>State of AWS Security</vt:lpstr>
      <vt:lpstr>AFT</vt:lpstr>
      <vt:lpstr>One Year ago…</vt:lpstr>
      <vt:lpstr>AWS Control Tower Account Factory for Terraform (AFT)</vt:lpstr>
      <vt:lpstr>What is AFT </vt:lpstr>
      <vt:lpstr>Solution that enables you  to create / update AWS accounts with your predefined customizations </vt:lpstr>
      <vt:lpstr>5 steps to make it working</vt:lpstr>
      <vt:lpstr>The main principle of AFT</vt:lpstr>
      <vt:lpstr>Account requests described by terraform </vt:lpstr>
      <vt:lpstr>Account creation process in AFT - output</vt:lpstr>
      <vt:lpstr>Every pipeline includes…</vt:lpstr>
      <vt:lpstr>2 repositories</vt:lpstr>
      <vt:lpstr>Global Customization</vt:lpstr>
      <vt:lpstr>Account Customization</vt:lpstr>
      <vt:lpstr>PowerPoint Presentation</vt:lpstr>
      <vt:lpstr>PowerPoint Presentation</vt:lpstr>
      <vt:lpstr>What we use AFT for?</vt:lpstr>
      <vt:lpstr>Ataccama use case – different AWS workloads</vt:lpstr>
      <vt:lpstr>Solutions and adjustments</vt:lpstr>
      <vt:lpstr>Alternate contacts</vt:lpstr>
      <vt:lpstr>EBS default encryption</vt:lpstr>
      <vt:lpstr>HW MFA Root Security Hub Control</vt:lpstr>
      <vt:lpstr>Local development (for debug purposes)</vt:lpstr>
      <vt:lpstr>Multi Region support</vt:lpstr>
      <vt:lpstr>Multi Region support</vt:lpstr>
      <vt:lpstr>Multi Region support with Terragrunt</vt:lpstr>
      <vt:lpstr>Multi Region support with Terragrunt</vt:lpstr>
      <vt:lpstr>Multi Region support with Terragrunt</vt:lpstr>
      <vt:lpstr>Multi Region support with Terragrunt</vt:lpstr>
      <vt:lpstr>Multi Region support with Terragrunt</vt:lpstr>
      <vt:lpstr>Security</vt:lpstr>
      <vt:lpstr>AFT is not a toy for kids!</vt:lpstr>
      <vt:lpstr>Security recommendations </vt:lpstr>
      <vt:lpstr>Costs?</vt:lpstr>
      <vt:lpstr>You pay for services used by AFT</vt:lpstr>
      <vt:lpstr>PowerPoint Presentation</vt:lpstr>
      <vt:lpstr>Learning materials</vt:lpstr>
      <vt:lpstr>AFT GitHub</vt:lpstr>
      <vt:lpstr>AWS Labs</vt:lpstr>
      <vt:lpstr>Meeting AWS Control Tower Team at AWS re:Invent 2022</vt:lpstr>
      <vt:lpstr>PowerPoint Presentation</vt:lpstr>
      <vt:lpstr>“AFT is one of the most powerful tool I’ve seen in AWS”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Damovsky, Martin</cp:lastModifiedBy>
  <cp:revision>25</cp:revision>
  <dcterms:created xsi:type="dcterms:W3CDTF">2022-09-05T14:49:21Z</dcterms:created>
  <dcterms:modified xsi:type="dcterms:W3CDTF">2023-01-03T11:58:57Z</dcterms:modified>
</cp:coreProperties>
</file>